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89" r:id="rId6"/>
    <p:sldId id="392" r:id="rId7"/>
    <p:sldId id="394" r:id="rId8"/>
    <p:sldId id="402" r:id="rId9"/>
    <p:sldId id="395" r:id="rId10"/>
    <p:sldId id="396" r:id="rId11"/>
    <p:sldId id="397" r:id="rId12"/>
    <p:sldId id="403" r:id="rId13"/>
    <p:sldId id="398" r:id="rId14"/>
    <p:sldId id="404" r:id="rId15"/>
    <p:sldId id="399" r:id="rId16"/>
    <p:sldId id="401" r:id="rId1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9713" autoAdjust="0"/>
  </p:normalViewPr>
  <p:slideViewPr>
    <p:cSldViewPr snapToGrid="0">
      <p:cViewPr varScale="1">
        <p:scale>
          <a:sx n="140" d="100"/>
          <a:sy n="140" d="100"/>
        </p:scale>
        <p:origin x="1026" y="12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BAABBB-F1BE-4363-BBD5-0DD1159694AA}" type="datetime1">
              <a:rPr lang="es-ES" smtClean="0"/>
              <a:t>11/09/2022</a:t>
            </a:fld>
            <a:endParaRPr lang="es-ES"/>
          </a:p>
        </p:txBody>
      </p:sp>
      <p:sp>
        <p:nvSpPr>
          <p:cNvPr id="4" name="Marcador de pie de pá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s-ES" smtClean="0"/>
              <a:t>‹Nº›</a:t>
            </a:fld>
            <a:endParaRPr lang="es-E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845F39-3ED7-4557-8E83-69CFB9EC7E67}" type="datetime1">
              <a:rPr lang="es-ES" smtClean="0"/>
              <a:t>11/09/2022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s-ES" smtClean="0"/>
              <a:t>‹Nº›</a:t>
            </a:fld>
            <a:endParaRPr lang="es-E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sz="1800" b="0" i="0" u="none" strike="noStrike" dirty="0">
                <a:solidFill>
                  <a:srgbClr val="000000"/>
                </a:solidFill>
                <a:effectLst/>
                <a:latin typeface="Arial" panose="020B0604020202020204" pitchFamily="34" charset="0"/>
              </a:rPr>
              <a:t>Hola, soy Jessica Hernández Gómez y hoy voy a hablar sobre mi trabajo de fin de grado: DIV, desarrollo de un videojuego para personas con diversidad funcional. </a:t>
            </a:r>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11/09/2022</a:t>
            </a:fld>
            <a:endParaRPr lang="es-E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a:spcBef>
                <a:spcPts val="0"/>
              </a:spcBef>
              <a:spcAft>
                <a:spcPts val="0"/>
              </a:spcAft>
            </a:pPr>
            <a:r>
              <a:rPr lang="es-ES" sz="1800" b="0" i="0" u="none" strike="noStrike" dirty="0">
                <a:solidFill>
                  <a:srgbClr val="000000"/>
                </a:solidFill>
                <a:effectLst/>
                <a:latin typeface="Arial" panose="020B0604020202020204" pitchFamily="34" charset="0"/>
              </a:rPr>
              <a:t>En Ninja Run contamos con 3 tipos de plataformas donde saltar, cuya característica diferencial es la altura donde se generan. Unas se generan por encima de la plataforma anterior, otras al mismo nivel y otras por debajo. Todas ellas al final tienen una colisión invisible y cuando el ninja choque con ella, el dispositivo vibra a modo de aviso para saltar.</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La generación de las plataformas es aleatoria, aunque está controlado para que no se generen plataformas que se salgan de la pantalla. Una vez el ninja ha superado estas plataformas y quedan fuera de la pantalla, se eliminan para una correcta gestión de memoria. Por último se desarrolló el fondo con efecto </a:t>
            </a:r>
            <a:r>
              <a:rPr lang="es-ES" sz="1800" b="0" i="0" u="none" strike="noStrike" dirty="0" err="1">
                <a:solidFill>
                  <a:srgbClr val="000000"/>
                </a:solidFill>
                <a:effectLst/>
                <a:latin typeface="Arial" panose="020B0604020202020204" pitchFamily="34" charset="0"/>
              </a:rPr>
              <a:t>parallax</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scrolling</a:t>
            </a:r>
            <a:r>
              <a:rPr lang="es-ES" sz="1800" b="0" i="0" u="none" strike="noStrike" dirty="0">
                <a:solidFill>
                  <a:srgbClr val="000000"/>
                </a:solidFill>
                <a:effectLst/>
                <a:latin typeface="Arial" panose="020B0604020202020204" pitchFamily="34" charset="0"/>
              </a:rPr>
              <a:t> y la interfaz de usuario. Para lograr el efecto, contamos 3 zonas, cada una de ellas con 3 capas de imágenes, cada capa se mueve a diferentes velocidades. Las capas más cercanas se mueven más rápido que las lejanas para conseguir una sensación de movimiento real. Respecto a la interfaz de usuario, se muestra la puntuación de la partida y la puntuación máxima. Cuando finaliza el juego, se reproduce una voz indicando si el jugador ha superado su récord o no.</a:t>
            </a:r>
            <a:endParaRPr lang="es-ES" b="0" dirty="0">
              <a:effectLst/>
            </a:endParaRPr>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10</a:t>
            </a:fld>
            <a:endParaRPr lang="es-ES"/>
          </a:p>
        </p:txBody>
      </p:sp>
    </p:spTree>
    <p:extLst>
      <p:ext uri="{BB962C8B-B14F-4D97-AF65-F5344CB8AC3E}">
        <p14:creationId xmlns:p14="http://schemas.microsoft.com/office/powerpoint/2010/main" val="290492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a:spcBef>
                <a:spcPts val="0"/>
              </a:spcBef>
              <a:spcAft>
                <a:spcPts val="0"/>
              </a:spcAft>
            </a:pPr>
            <a:r>
              <a:rPr lang="es-ES" sz="1800" b="0" i="0" u="none" strike="noStrike" dirty="0">
                <a:solidFill>
                  <a:srgbClr val="000000"/>
                </a:solidFill>
                <a:effectLst/>
                <a:latin typeface="Arial" panose="020B0604020202020204" pitchFamily="34" charset="0"/>
              </a:rPr>
              <a:t>En Higher &amp; Lower se ha creado una lista de 6 elementos </a:t>
            </a:r>
            <a:r>
              <a:rPr lang="es-ES" sz="1800" b="0" i="1" u="none" strike="noStrike" dirty="0" err="1">
                <a:solidFill>
                  <a:srgbClr val="000000"/>
                </a:solidFill>
                <a:effectLst/>
                <a:latin typeface="Arial" panose="020B0604020202020204" pitchFamily="34" charset="0"/>
              </a:rPr>
              <a:t>Sound</a:t>
            </a:r>
            <a:r>
              <a:rPr lang="es-ES" sz="1800" b="0" i="0" u="none" strike="noStrike" dirty="0">
                <a:solidFill>
                  <a:srgbClr val="000000"/>
                </a:solidFill>
                <a:effectLst/>
                <a:latin typeface="Arial" panose="020B0604020202020204" pitchFamily="34" charset="0"/>
              </a:rPr>
              <a:t>, cada uno de ellos contiene el sonido y su frecuencia. Cuando se inicia el juego, la lista es ordenada aleatoriamente y se escucha un audio explicativo del juego. Tras ello, se reproduce el primer sonido y, posteriormente, el segundo. A su vez, cuando se está reproduciendo el sonido, el dispositivo vibra más o menos, dependiendo de su frecuencia asociada, si se trata de un sonido agudo, el sonido tiene mayor frecuencia y vibra más tiempo que un sonido grave.</a:t>
            </a:r>
            <a:r>
              <a:rPr lang="es-ES" sz="1200" b="0" i="0" u="none" strike="noStrike" dirty="0">
                <a:solidFill>
                  <a:schemeClr val="tx1"/>
                </a:solidFill>
                <a:effectLst/>
                <a:latin typeface="+mn-lt"/>
              </a:rPr>
              <a:t> </a:t>
            </a:r>
            <a:r>
              <a:rPr lang="es-ES" sz="1800" b="0" i="0" u="none" strike="noStrike" dirty="0">
                <a:solidFill>
                  <a:srgbClr val="000000"/>
                </a:solidFill>
                <a:effectLst/>
                <a:latin typeface="Arial" panose="020B0604020202020204" pitchFamily="34" charset="0"/>
              </a:rPr>
              <a:t>Tras la reproducción de los sonidos, el usuario debe responder pulsando en un lado u otro de la pantalla. Además en las esquinas inferiores de la pantalla encontramos el contador de la ronda actual de la partida y el récord de rondas. Cuando finaliza el juego, se reproduce un audio indicando si se ha llegado al máximo de rondas o en su defecto, si se ha superado o no el récord.</a:t>
            </a:r>
            <a:endParaRPr lang="es-ES" b="0" dirty="0">
              <a:effectLst/>
            </a:endParaRPr>
          </a:p>
          <a:p>
            <a:r>
              <a:rPr lang="es-ES" dirty="0"/>
              <a:t>Tras esto se da por finalizado el desarrollo de DIV.</a:t>
            </a:r>
            <a:br>
              <a:rPr lang="es-ES" dirty="0"/>
            </a:br>
            <a:endParaRPr lang="es-ES" dirty="0"/>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11</a:t>
            </a:fld>
            <a:endParaRPr lang="es-ES"/>
          </a:p>
        </p:txBody>
      </p:sp>
    </p:spTree>
    <p:extLst>
      <p:ext uri="{BB962C8B-B14F-4D97-AF65-F5344CB8AC3E}">
        <p14:creationId xmlns:p14="http://schemas.microsoft.com/office/powerpoint/2010/main" val="3258267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a:spcBef>
                <a:spcPts val="0"/>
              </a:spcBef>
              <a:spcAft>
                <a:spcPts val="0"/>
              </a:spcAft>
            </a:pPr>
            <a:r>
              <a:rPr lang="es-ES" sz="1800" b="0" i="0" u="none" strike="noStrike" dirty="0">
                <a:solidFill>
                  <a:srgbClr val="000000"/>
                </a:solidFill>
                <a:effectLst/>
                <a:latin typeface="Arial" panose="020B0604020202020204" pitchFamily="34" charset="0"/>
              </a:rPr>
              <a:t>Todos los objetivos propuestos, fueron logrados exitosamente y la mayor lección aprendida en este proyecto es la importancia de la empatía.</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Aunque adaptar los juegos haya requerido de un mayor trabajo y esfuerzo, ver que el resultado obtenido es un producto final totalmente funcional como ha sido probado en el vídeo de exposición es una gran satisfacción personal. DIV se puede descargar gratuitamente en el enlace que aparece en pantalla.</a:t>
            </a:r>
          </a:p>
          <a:p>
            <a:pPr algn="just" rtl="0">
              <a:spcBef>
                <a:spcPts val="0"/>
              </a:spcBef>
              <a:spcAft>
                <a:spcPts val="0"/>
              </a:spcAft>
            </a:pPr>
            <a:endParaRPr lang="es-ES" sz="1800" b="0" i="0" u="none" strike="noStrike" dirty="0">
              <a:solidFill>
                <a:srgbClr val="000000"/>
              </a:solidFill>
              <a:effectLst/>
              <a:latin typeface="Arial" panose="020B0604020202020204" pitchFamily="34" charset="0"/>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Muchas gracias por su atención </a:t>
            </a:r>
            <a:r>
              <a:rPr lang="es-ES" sz="1800" b="0" i="0" u="none" strike="noStrike" dirty="0">
                <a:solidFill>
                  <a:srgbClr val="000000"/>
                </a:solidFill>
                <a:effectLst/>
                <a:latin typeface="Arial" panose="020B0604020202020204" pitchFamily="34" charset="0"/>
                <a:sym typeface="Wingdings" panose="05000000000000000000" pitchFamily="2" charset="2"/>
              </a:rPr>
              <a:t></a:t>
            </a:r>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12</a:t>
            </a:fld>
            <a:endParaRPr lang="es-ES"/>
          </a:p>
        </p:txBody>
      </p:sp>
    </p:spTree>
    <p:extLst>
      <p:ext uri="{BB962C8B-B14F-4D97-AF65-F5344CB8AC3E}">
        <p14:creationId xmlns:p14="http://schemas.microsoft.com/office/powerpoint/2010/main" val="232878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1983A999-5E0E-42CA-8400-604AE921FF7C}" type="slidenum">
              <a:rPr lang="es-ES" smtClean="0"/>
              <a:t>13</a:t>
            </a:fld>
            <a:endParaRPr lang="es-ES"/>
          </a:p>
        </p:txBody>
      </p:sp>
      <p:sp>
        <p:nvSpPr>
          <p:cNvPr id="5" name="Marcador de fecha 4">
            <a:extLst>
              <a:ext uri="{FF2B5EF4-FFF2-40B4-BE49-F238E27FC236}">
                <a16:creationId xmlns:a16="http://schemas.microsoft.com/office/drawing/2014/main" id="{1F5E7C03-88B8-4DAC-AE1C-964A18E7E87E}"/>
              </a:ext>
            </a:extLst>
          </p:cNvPr>
          <p:cNvSpPr>
            <a:spLocks noGrp="1"/>
          </p:cNvSpPr>
          <p:nvPr>
            <p:ph type="dt" idx="1"/>
          </p:nvPr>
        </p:nvSpPr>
        <p:spPr/>
        <p:txBody>
          <a:bodyPr/>
          <a:lstStyle/>
          <a:p>
            <a:pPr rtl="0"/>
            <a:fld id="{EA37B167-7500-4BD6-8ABE-109491A63DCA}" type="datetime1">
              <a:rPr lang="es-ES" smtClean="0"/>
              <a:t>11/09/2022</a:t>
            </a:fld>
            <a:endParaRPr lang="es-ES"/>
          </a:p>
        </p:txBody>
      </p:sp>
    </p:spTree>
    <p:extLst>
      <p:ext uri="{BB962C8B-B14F-4D97-AF65-F5344CB8AC3E}">
        <p14:creationId xmlns:p14="http://schemas.microsoft.com/office/powerpoint/2010/main" val="278857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Esta presentación consta de 7 puntos y seguirá el mismo recorrido realizado en la memoria del trabajo.</a:t>
            </a:r>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2</a:t>
            </a:fld>
            <a:endParaRPr lang="es-ES"/>
          </a:p>
        </p:txBody>
      </p:sp>
    </p:spTree>
    <p:extLst>
      <p:ext uri="{BB962C8B-B14F-4D97-AF65-F5344CB8AC3E}">
        <p14:creationId xmlns:p14="http://schemas.microsoft.com/office/powerpoint/2010/main" val="2498268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Actualmente en España 7 de cada 100 personas cuentan con una diversidad funcional reconocida. En este trabajo se ha realizado un videojuego para móviles que es capaz de ser jugado por cualquier tipo de persona independientemente de las características del usuario. Éste a su vez consta de 2 minijuegos independientes, Ninja Run y Higher &amp; Lower.</a:t>
            </a:r>
            <a:endParaRPr lang="es-ES" dirty="0"/>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3</a:t>
            </a:fld>
            <a:endParaRPr lang="es-ES"/>
          </a:p>
        </p:txBody>
      </p:sp>
    </p:spTree>
    <p:extLst>
      <p:ext uri="{BB962C8B-B14F-4D97-AF65-F5344CB8AC3E}">
        <p14:creationId xmlns:p14="http://schemas.microsoft.com/office/powerpoint/2010/main" val="111496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a:spcBef>
                <a:spcPts val="0"/>
              </a:spcBef>
              <a:spcAft>
                <a:spcPts val="0"/>
              </a:spcAft>
            </a:pPr>
            <a:r>
              <a:rPr lang="es-ES" sz="1800" b="0" i="0" u="none" strike="noStrike" dirty="0">
                <a:solidFill>
                  <a:srgbClr val="000000"/>
                </a:solidFill>
                <a:effectLst/>
                <a:latin typeface="Arial" panose="020B0604020202020204" pitchFamily="34" charset="0"/>
              </a:rPr>
              <a:t>Tras el análisis de los datos recopilados de la Base de Datos Estatal del Instituto de Mayores y Servicios Sociales de España podemos comprender que los más de 3 millones de personas afectadas deben enfrentar las barreras de acceso a su participación social, a parte de las propias barreras que acarrea su patología. Este proyecto se focaliza en la diversidad funcional sensorial, concretamente en la diversidad funcional visual y auditiva.</a:t>
            </a:r>
            <a:endParaRPr lang="es-ES" b="0" dirty="0">
              <a:effectLst/>
            </a:endParaRPr>
          </a:p>
          <a:p>
            <a:br>
              <a:rPr lang="es-ES" dirty="0"/>
            </a:br>
            <a:endParaRPr lang="es-ES" dirty="0"/>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4</a:t>
            </a:fld>
            <a:endParaRPr lang="es-ES"/>
          </a:p>
        </p:txBody>
      </p:sp>
    </p:spTree>
    <p:extLst>
      <p:ext uri="{BB962C8B-B14F-4D97-AF65-F5344CB8AC3E}">
        <p14:creationId xmlns:p14="http://schemas.microsoft.com/office/powerpoint/2010/main" val="3457705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Además se estudiaron cómo los videojuegos Celeste y </a:t>
            </a:r>
            <a:r>
              <a:rPr lang="es-ES" sz="1800" b="0" i="0" u="none" strike="noStrike" dirty="0" err="1">
                <a:solidFill>
                  <a:srgbClr val="000000"/>
                </a:solidFill>
                <a:effectLst/>
                <a:latin typeface="Arial" panose="020B0604020202020204" pitchFamily="34" charset="0"/>
              </a:rPr>
              <a:t>The</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Last</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of</a:t>
            </a:r>
            <a:r>
              <a:rPr lang="es-ES" sz="1800" b="0" i="0" u="none" strike="noStrike" dirty="0">
                <a:solidFill>
                  <a:srgbClr val="000000"/>
                </a:solidFill>
                <a:effectLst/>
                <a:latin typeface="Arial" panose="020B0604020202020204" pitchFamily="34" charset="0"/>
              </a:rPr>
              <a:t> </a:t>
            </a:r>
            <a:r>
              <a:rPr lang="es-ES" sz="1800" b="0" i="0" u="none" strike="noStrike" dirty="0" err="1">
                <a:solidFill>
                  <a:srgbClr val="000000"/>
                </a:solidFill>
                <a:effectLst/>
                <a:latin typeface="Arial" panose="020B0604020202020204" pitchFamily="34" charset="0"/>
              </a:rPr>
              <a:t>Us</a:t>
            </a:r>
            <a:r>
              <a:rPr lang="es-ES" sz="1800" b="0" i="0" u="none" strike="noStrike" dirty="0">
                <a:solidFill>
                  <a:srgbClr val="000000"/>
                </a:solidFill>
                <a:effectLst/>
                <a:latin typeface="Arial" panose="020B0604020202020204" pitchFamily="34" charset="0"/>
              </a:rPr>
              <a:t> Parte 2 tuvieron presente el apartado de accesibilidad durante su desarrollo. El primero es un gran ejemplo de cómo normalizar el hecho de modificar la dificultad, haciendo hincapié en que el objetivo de cualquier juego es pasarlo bien y disfrutar. El segundo cuenta con multitud de opciones para la accesibilidad motriz, visual y auditiva. Asimismo, se pueden personalizar los controles llegando al punto de elegir la orientación del mando mismo.</a:t>
            </a:r>
            <a:endParaRPr lang="es-ES" dirty="0"/>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5</a:t>
            </a:fld>
            <a:endParaRPr lang="es-ES"/>
          </a:p>
        </p:txBody>
      </p:sp>
    </p:spTree>
    <p:extLst>
      <p:ext uri="{BB962C8B-B14F-4D97-AF65-F5344CB8AC3E}">
        <p14:creationId xmlns:p14="http://schemas.microsoft.com/office/powerpoint/2010/main" val="162584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a:spcBef>
                <a:spcPts val="0"/>
              </a:spcBef>
              <a:spcAft>
                <a:spcPts val="0"/>
              </a:spcAft>
            </a:pPr>
            <a:r>
              <a:rPr lang="es-ES" sz="1800" b="0" i="0" u="none" strike="noStrike" dirty="0">
                <a:solidFill>
                  <a:srgbClr val="000000"/>
                </a:solidFill>
                <a:effectLst/>
                <a:latin typeface="Arial" panose="020B0604020202020204" pitchFamily="34" charset="0"/>
              </a:rPr>
              <a:t>El objetivo principal es el desarrollo de dos videojuegos 2D dentro de uno mismo. Éstos deberán poder ser jugados por cualquier usuario. Para llevarlo a cabo se marcaron 4 objetivos:</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1- Aprendizaje sobre Unity y C# puesto que es el motor elegido para el proyecto.</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2- Aplicación de las metodologías ágiles para la gestión y planificación del proyecto.</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3- Diseño e implementación de las mecánicas de los juegos.</a:t>
            </a:r>
            <a:endParaRPr lang="es-ES" b="0" dirty="0">
              <a:effectLst/>
            </a:endParaRPr>
          </a:p>
          <a:p>
            <a:pPr algn="just" rtl="0" fontAlgn="base">
              <a:spcBef>
                <a:spcPts val="0"/>
              </a:spcBef>
              <a:spcAft>
                <a:spcPts val="0"/>
              </a:spcAft>
              <a:buFont typeface="Arial" panose="020B0604020202020204" pitchFamily="34" charset="0"/>
              <a:buChar char="•"/>
            </a:pPr>
            <a:r>
              <a:rPr lang="es-ES" sz="1800" b="0" i="0" u="none" strike="noStrike" dirty="0">
                <a:solidFill>
                  <a:srgbClr val="000000"/>
                </a:solidFill>
                <a:effectLst/>
                <a:latin typeface="Arial" panose="020B0604020202020204" pitchFamily="34" charset="0"/>
              </a:rPr>
              <a:t>En Ninja Run se entiende como la generación infinita y aleatoria del nivel, el diseño del nivel, el personaje y el sonido.</a:t>
            </a:r>
          </a:p>
          <a:p>
            <a:pPr algn="just" rtl="0" fontAlgn="base">
              <a:spcBef>
                <a:spcPts val="0"/>
              </a:spcBef>
              <a:spcAft>
                <a:spcPts val="0"/>
              </a:spcAft>
              <a:buFont typeface="Arial" panose="020B0604020202020204" pitchFamily="34" charset="0"/>
              <a:buChar char="•"/>
            </a:pPr>
            <a:r>
              <a:rPr lang="es-ES" sz="1800" b="0" i="0" u="none" strike="noStrike" dirty="0">
                <a:solidFill>
                  <a:srgbClr val="000000"/>
                </a:solidFill>
                <a:effectLst/>
                <a:latin typeface="Arial" panose="020B0604020202020204" pitchFamily="34" charset="0"/>
              </a:rPr>
              <a:t>En Higher &amp; Lower abarca la generación aleatoria del orden de los sonidos elegidos y la interfaz del usuario.</a:t>
            </a:r>
          </a:p>
          <a:p>
            <a:pPr algn="just" rtl="0">
              <a:spcBef>
                <a:spcPts val="0"/>
              </a:spcBef>
              <a:spcAft>
                <a:spcPts val="0"/>
              </a:spcAft>
            </a:pPr>
            <a:r>
              <a:rPr lang="es-ES" sz="1800" b="0" i="0" u="none" strike="noStrike" dirty="0">
                <a:solidFill>
                  <a:srgbClr val="000000"/>
                </a:solidFill>
                <a:effectLst/>
                <a:latin typeface="Arial" panose="020B0604020202020204" pitchFamily="34" charset="0"/>
              </a:rPr>
              <a:t>4- La más importante, la adaptación de los videojuegos una vez están asentados los cimientos, haciendo que estas modificaciones no influyan en la jugabilidad.</a:t>
            </a:r>
            <a:endParaRPr lang="es-ES" b="0" dirty="0">
              <a:effectLst/>
            </a:endParaRPr>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6</a:t>
            </a:fld>
            <a:endParaRPr lang="es-ES"/>
          </a:p>
        </p:txBody>
      </p:sp>
    </p:spTree>
    <p:extLst>
      <p:ext uri="{BB962C8B-B14F-4D97-AF65-F5344CB8AC3E}">
        <p14:creationId xmlns:p14="http://schemas.microsoft.com/office/powerpoint/2010/main" val="3873464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La metodología empleada para el desarrollo de este trabajo ha sido una combinación de la metodología ágil, apoyada en Microsoft Planner dado que permite crear tableros Kanban, y el desarrollo por prototipos, ya que se trata de un desarrollo evolutivo. Asimismo, se ha llevado un control de versiones a través de GitHub.</a:t>
            </a:r>
            <a:endParaRPr lang="es-ES" dirty="0"/>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7</a:t>
            </a:fld>
            <a:endParaRPr lang="es-ES"/>
          </a:p>
        </p:txBody>
      </p:sp>
    </p:spTree>
    <p:extLst>
      <p:ext uri="{BB962C8B-B14F-4D97-AF65-F5344CB8AC3E}">
        <p14:creationId xmlns:p14="http://schemas.microsoft.com/office/powerpoint/2010/main" val="1152355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rtl="0">
              <a:spcBef>
                <a:spcPts val="0"/>
              </a:spcBef>
              <a:spcAft>
                <a:spcPts val="0"/>
              </a:spcAft>
            </a:pPr>
            <a:r>
              <a:rPr lang="es-ES" sz="1800" b="0" i="0" u="none" strike="noStrike" dirty="0">
                <a:solidFill>
                  <a:srgbClr val="000000"/>
                </a:solidFill>
                <a:effectLst/>
                <a:latin typeface="Arial" panose="020B0604020202020204" pitchFamily="34" charset="0"/>
              </a:rPr>
              <a:t>Antes de poder desarrollar los videojuegos, se diseñaron las bases de los mismos.</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DIV sería el conjunto de la aplicación, cuando se inicie el usuario deberá elegir a qué juego quiere jugar, dependiendo del lugar donde pulse en la pantalla. </a:t>
            </a:r>
          </a:p>
          <a:p>
            <a:pPr algn="just" rtl="0">
              <a:spcBef>
                <a:spcPts val="0"/>
              </a:spcBef>
              <a:spcAft>
                <a:spcPts val="0"/>
              </a:spcAft>
            </a:pPr>
            <a:r>
              <a:rPr lang="es-ES" sz="1800" b="0" i="0" u="none" strike="noStrike" dirty="0">
                <a:solidFill>
                  <a:srgbClr val="000000"/>
                </a:solidFill>
                <a:effectLst/>
                <a:latin typeface="Arial" panose="020B0604020202020204" pitchFamily="34" charset="0"/>
              </a:rPr>
              <a:t>NINJA RUN es un </a:t>
            </a:r>
            <a:r>
              <a:rPr lang="es-ES" sz="1800" b="0" i="0" u="none" strike="noStrike" dirty="0" err="1">
                <a:solidFill>
                  <a:srgbClr val="000000"/>
                </a:solidFill>
                <a:effectLst/>
                <a:latin typeface="Arial" panose="020B0604020202020204" pitchFamily="34" charset="0"/>
              </a:rPr>
              <a:t>endless</a:t>
            </a:r>
            <a:r>
              <a:rPr lang="es-ES" sz="1800" b="0" i="0" u="none" strike="noStrike" dirty="0">
                <a:solidFill>
                  <a:srgbClr val="000000"/>
                </a:solidFill>
                <a:effectLst/>
                <a:latin typeface="Arial" panose="020B0604020202020204" pitchFamily="34" charset="0"/>
              </a:rPr>
              <a:t> runner donde el objetivo es saltar pulsando la pantalla para cambiar de plataforma, si no se logra a tiempo, finalizará el juego.</a:t>
            </a:r>
            <a:endParaRPr lang="es-ES" b="0" dirty="0">
              <a:effectLst/>
            </a:endParaRPr>
          </a:p>
          <a:p>
            <a:pPr algn="just" rtl="0">
              <a:spcBef>
                <a:spcPts val="0"/>
              </a:spcBef>
              <a:spcAft>
                <a:spcPts val="0"/>
              </a:spcAft>
            </a:pPr>
            <a:r>
              <a:rPr lang="es-ES" sz="1800" b="0" i="0" u="none" strike="noStrike" dirty="0">
                <a:solidFill>
                  <a:srgbClr val="000000"/>
                </a:solidFill>
                <a:effectLst/>
                <a:latin typeface="Arial" panose="020B0604020202020204" pitchFamily="34" charset="0"/>
              </a:rPr>
              <a:t>HIGHER &amp; LOWER: El objetivo es superar las 5 rondas, al inicio de cada ronda se reproducen 2 sonidos y el usuario tiene que identificar si el segundo sonido es más agudo o grave que el primero.</a:t>
            </a:r>
            <a:endParaRPr lang="es-ES" b="0" dirty="0">
              <a:effectLst/>
            </a:endParaRPr>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8</a:t>
            </a:fld>
            <a:endParaRPr lang="es-ES"/>
          </a:p>
        </p:txBody>
      </p:sp>
    </p:spTree>
    <p:extLst>
      <p:ext uri="{BB962C8B-B14F-4D97-AF65-F5344CB8AC3E}">
        <p14:creationId xmlns:p14="http://schemas.microsoft.com/office/powerpoint/2010/main" val="450788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dirty="0">
                <a:solidFill>
                  <a:srgbClr val="000000"/>
                </a:solidFill>
                <a:effectLst/>
                <a:latin typeface="Arial" panose="020B0604020202020204" pitchFamily="34" charset="0"/>
              </a:rPr>
              <a:t>El motor elegido para el desarrollo de este proyecto es Unity, principalmente porque ofrece una mayor facilidad para el desarrollo de juegos en 2D y para dispositivos móviles. Al iniciar la aplicación, se carga la escena principal, donde la pantalla está dividida en dos partes. Al mismo tiempo se reproduce un audio explicativo sobre dónde debe pulsar el jugador para jugar</a:t>
            </a:r>
            <a:endParaRPr lang="es-ES" dirty="0"/>
          </a:p>
        </p:txBody>
      </p:sp>
      <p:sp>
        <p:nvSpPr>
          <p:cNvPr id="4" name="Marcador de fecha 3"/>
          <p:cNvSpPr>
            <a:spLocks noGrp="1"/>
          </p:cNvSpPr>
          <p:nvPr>
            <p:ph type="dt" idx="1"/>
          </p:nvPr>
        </p:nvSpPr>
        <p:spPr/>
        <p:txBody>
          <a:bodyPr/>
          <a:lstStyle/>
          <a:p>
            <a:pPr rtl="0"/>
            <a:fld id="{6E845F39-3ED7-4557-8E83-69CFB9EC7E67}" type="datetime1">
              <a:rPr lang="es-ES" smtClean="0"/>
              <a:t>11/09/2022</a:t>
            </a:fld>
            <a:endParaRPr lang="es-ES"/>
          </a:p>
        </p:txBody>
      </p:sp>
      <p:sp>
        <p:nvSpPr>
          <p:cNvPr id="5" name="Marcador de número de diapositiva 4"/>
          <p:cNvSpPr>
            <a:spLocks noGrp="1"/>
          </p:cNvSpPr>
          <p:nvPr>
            <p:ph type="sldNum" sz="quarter" idx="5"/>
          </p:nvPr>
        </p:nvSpPr>
        <p:spPr/>
        <p:txBody>
          <a:bodyPr/>
          <a:lstStyle/>
          <a:p>
            <a:pPr rtl="0"/>
            <a:fld id="{E7CCE34D-CFF1-4FFE-815B-D050E7ED2DFD}" type="slidenum">
              <a:rPr lang="es-ES" smtClean="0"/>
              <a:t>9</a:t>
            </a:fld>
            <a:endParaRPr lang="es-ES"/>
          </a:p>
        </p:txBody>
      </p:sp>
    </p:spTree>
    <p:extLst>
      <p:ext uri="{BB962C8B-B14F-4D97-AF65-F5344CB8AC3E}">
        <p14:creationId xmlns:p14="http://schemas.microsoft.com/office/powerpoint/2010/main" val="145787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s-ES" sz="4800"/>
              <a:t>Flotante en 3D</a:t>
            </a:r>
          </a:p>
        </p:txBody>
      </p:sp>
      <p:sp>
        <p:nvSpPr>
          <p:cNvPr id="14" name="Marcador de posición de imagen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es-ES"/>
              <a:t>Haga clic en el icono para agregar una imagen</a:t>
            </a:r>
          </a:p>
        </p:txBody>
      </p:sp>
      <p:sp>
        <p:nvSpPr>
          <p:cNvPr id="8" name="Elips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9" name="Gru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a libre: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Elips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3" name="Marcador de tex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s-ES"/>
              <a:t>Haga clic para modificar los estilos de texto del patrón</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umna de contenido 3">
    <p:spTree>
      <p:nvGrpSpPr>
        <p:cNvPr id="1" name=""/>
        <p:cNvGrpSpPr/>
        <p:nvPr/>
      </p:nvGrpSpPr>
      <p:grpSpPr>
        <a:xfrm>
          <a:off x="0" y="0"/>
          <a:ext cx="0" cy="0"/>
          <a:chOff x="0" y="0"/>
          <a:chExt cx="0" cy="0"/>
        </a:xfrm>
      </p:grpSpPr>
      <p:grpSp>
        <p:nvGrpSpPr>
          <p:cNvPr id="34" name="Gru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9" name="Forma libre: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Títu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16" name="Marcador de tex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7" name="Marcador de contenido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22" name="Marcador de tex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modificar los estilos de texto del patrón</a:t>
            </a:r>
          </a:p>
        </p:txBody>
      </p:sp>
      <p:sp>
        <p:nvSpPr>
          <p:cNvPr id="23" name="Marcador de contenid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8" name="Marcador de tex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s-ES" sz="2000" b="0" cap="all" spc="200" baseline="0" dirty="0">
                <a:solidFill>
                  <a:schemeClr val="tx1"/>
                </a:solidFill>
              </a:defRPr>
            </a:lvl1pPr>
          </a:lstStyle>
          <a:p>
            <a:pPr marL="228600" lvl="0" indent="-228600" rtl="0"/>
            <a:r>
              <a:rPr lang="es-ES"/>
              <a:t>Haga clic para EDITAR</a:t>
            </a:r>
          </a:p>
        </p:txBody>
      </p:sp>
      <p:sp>
        <p:nvSpPr>
          <p:cNvPr id="21" name="Marcador de contenid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esumen">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es-ES"/>
              <a:t>Haga clic para modificar el estilo de título del patrón</a:t>
            </a:r>
          </a:p>
        </p:txBody>
      </p:sp>
      <p:sp>
        <p:nvSpPr>
          <p:cNvPr id="10" name="Marcador de posición de imagen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es-ES"/>
              <a:t>Haga clic en el icono para agregar una imagen</a:t>
            </a:r>
          </a:p>
        </p:txBody>
      </p:sp>
      <p:sp>
        <p:nvSpPr>
          <p:cNvPr id="7" name="Marcador de contenid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8" name="Elips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ierre">
    <p:spTree>
      <p:nvGrpSpPr>
        <p:cNvPr id="1" name=""/>
        <p:cNvGrpSpPr/>
        <p:nvPr/>
      </p:nvGrpSpPr>
      <p:grpSpPr>
        <a:xfrm>
          <a:off x="0" y="0"/>
          <a:ext cx="0" cy="0"/>
          <a:chOff x="0" y="0"/>
          <a:chExt cx="0" cy="0"/>
        </a:xfrm>
      </p:grpSpPr>
      <p:sp>
        <p:nvSpPr>
          <p:cNvPr id="28" name="Títu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es-ES"/>
              <a:t>Haga clic para modificar el estilo de título del patrón</a:t>
            </a:r>
            <a:endParaRPr lang="es-ES" dirty="0"/>
          </a:p>
        </p:txBody>
      </p:sp>
      <p:sp>
        <p:nvSpPr>
          <p:cNvPr id="31" name="Subtítu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40" name="Marcador de posición de imagen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es-ES"/>
              <a:t>Haga clic en el icono para agregar una imagen</a:t>
            </a:r>
            <a:endParaRPr lang="es-ES" dirty="0"/>
          </a:p>
        </p:txBody>
      </p:sp>
      <p:sp>
        <p:nvSpPr>
          <p:cNvPr id="42" name="Marcador de posición de imagen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es-ES"/>
              <a:t>Haga clic en el icono para agregar una imagen</a:t>
            </a:r>
          </a:p>
        </p:txBody>
      </p:sp>
      <p:grpSp>
        <p:nvGrpSpPr>
          <p:cNvPr id="43" name="Gru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a libre: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sp>
          <p:nvSpPr>
            <p:cNvPr id="45" name="Elips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6" name="Forma libre: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solidFill>
                  <a:schemeClr val="tx1"/>
                </a:solidFill>
              </a:endParaRPr>
            </a:p>
          </p:txBody>
        </p:sp>
      </p:grpSp>
      <p:grpSp>
        <p:nvGrpSpPr>
          <p:cNvPr id="15" name="Gru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a libre: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 name="Marcador de fech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7" name="Elips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s-ES"/>
              <a:t>Haga clic para modificar el estilo de título del patrón</a:t>
            </a:r>
            <a:endParaRPr lang="es-ES" dirty="0"/>
          </a:p>
        </p:txBody>
      </p:sp>
      <p:sp>
        <p:nvSpPr>
          <p:cNvPr id="3" name="Subtítu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a:t>Haga clic para modificar el estilo de subtítulo del patrón</a:t>
            </a:r>
            <a:endParaRPr lang="es-ES" dirty="0"/>
          </a:p>
        </p:txBody>
      </p:sp>
      <p:sp>
        <p:nvSpPr>
          <p:cNvPr id="4" name="Marcador de fech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9" name="Forma libre: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0" name="Elips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5" name="Elips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34" name="Gru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a libre: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p>
          </p:txBody>
        </p:sp>
        <p:sp>
          <p:nvSpPr>
            <p:cNvPr id="36" name="Forma libre: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37" name="Elips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38" name="Elips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3" name="Gru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a libre: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21" name="Elips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fech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a libre: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2" name="Títu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s-ES"/>
              <a:t>Haga clic para modificar el estilo de título del patrón</a:t>
            </a:r>
            <a:endParaRPr lang="es-ES" dirty="0"/>
          </a:p>
        </p:txBody>
      </p:sp>
      <p:sp>
        <p:nvSpPr>
          <p:cNvPr id="3" name="Marcador de contenid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tex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a:t>Haga clic para modificar los estilos de texto del patrón</a:t>
            </a:r>
          </a:p>
        </p:txBody>
      </p:sp>
      <p:sp>
        <p:nvSpPr>
          <p:cNvPr id="5" name="Marcador de fech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s-ES"/>
              <a:t>Martes, 2 de febrero de 20XX</a:t>
            </a:r>
          </a:p>
        </p:txBody>
      </p:sp>
      <p:sp>
        <p:nvSpPr>
          <p:cNvPr id="6" name="Marcador de pie de pá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s-ES"/>
              <a:t>Ejemplo de Texto de pie de página</a:t>
            </a:r>
          </a:p>
        </p:txBody>
      </p:sp>
      <p:sp>
        <p:nvSpPr>
          <p:cNvPr id="7" name="Marcador de número de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s-ES"/>
              <a:t>Haga clic para agregar un título</a:t>
            </a:r>
          </a:p>
        </p:txBody>
      </p:sp>
      <p:sp>
        <p:nvSpPr>
          <p:cNvPr id="7" name="Marcador de contenid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s-ES" sz="1600"/>
              <a:t>Haga clic para agregar texto</a:t>
            </a:r>
          </a:p>
        </p:txBody>
      </p:sp>
      <p:sp>
        <p:nvSpPr>
          <p:cNvPr id="17" name="Marcador de posición de imagen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2" name="Marcador de posición de imagen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5" name="Marcador de posición de imagen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6" name="Elips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nvGrpSpPr>
          <p:cNvPr id="10" name="Gru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a libre: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2" name="Elips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ción">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es-ES"/>
              <a:t>Haga clic en el icono para agregar una imagen</a:t>
            </a:r>
          </a:p>
        </p:txBody>
      </p:sp>
      <p:sp>
        <p:nvSpPr>
          <p:cNvPr id="18" name="Marcador de posición de imagen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es-ES"/>
              <a:t>Haga clic en el icono para agregar una imagen</a:t>
            </a:r>
          </a:p>
        </p:txBody>
      </p:sp>
      <p:sp>
        <p:nvSpPr>
          <p:cNvPr id="19" name="Marcador de posición de imagen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es-ES"/>
              <a:t>Haga clic en el icono para agregar una imagen</a:t>
            </a:r>
          </a:p>
        </p:txBody>
      </p:sp>
      <p:sp>
        <p:nvSpPr>
          <p:cNvPr id="20" name="Marcador de posición de imagen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
        <p:nvSpPr>
          <p:cNvPr id="11" name="Marcador de contenid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s-ES"/>
              <a:t>Haga clic para modificar los estilos de texto del patrón</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es-ES"/>
              <a:t>Haga clic en el icono para agregar una imagen</a:t>
            </a:r>
          </a:p>
        </p:txBody>
      </p:sp>
      <p:sp>
        <p:nvSpPr>
          <p:cNvPr id="4" name="Marcador de fech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es-ES"/>
              <a:t>Martes, 2 de febrero de 20XX</a:t>
            </a:r>
          </a:p>
        </p:txBody>
      </p:sp>
      <p:sp>
        <p:nvSpPr>
          <p:cNvPr id="5" name="Marcador de pie de pá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es-ES" smtClean="0"/>
              <a:t>‹Nº›</a:t>
            </a:fld>
            <a:endParaRPr lang="es-ES"/>
          </a:p>
        </p:txBody>
      </p:sp>
      <p:sp>
        <p:nvSpPr>
          <p:cNvPr id="13" name="Rectángu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es-ES"/>
              <a:t>Haga clic para modificar el estilo de título del patrón</a:t>
            </a:r>
            <a:endParaRPr lang="es-ES" dirty="0"/>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lto de sección">
    <p:bg>
      <p:bgRef idx="1001">
        <a:schemeClr val="bg1"/>
      </p:bgRef>
    </p:bg>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es-ES"/>
              <a:t>Haga clic en el icono para agregar una imagen</a:t>
            </a:r>
          </a:p>
        </p:txBody>
      </p:sp>
      <p:sp>
        <p:nvSpPr>
          <p:cNvPr id="16" name="Subtítu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es-ES">
                <a:solidFill>
                  <a:schemeClr val="tx1">
                    <a:alpha val="60000"/>
                  </a:schemeClr>
                </a:solidFill>
              </a:rPr>
              <a:t>Haga clic para modificar el estilo de subtítulo del patrón</a:t>
            </a:r>
            <a:endParaRPr lang="es-ES" dirty="0">
              <a:solidFill>
                <a:schemeClr val="tx1">
                  <a:alpha val="60000"/>
                </a:schemeClr>
              </a:solidFill>
            </a:endParaRPr>
          </a:p>
        </p:txBody>
      </p:sp>
      <p:sp>
        <p:nvSpPr>
          <p:cNvPr id="15" name="Títu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es-ES"/>
              <a:t>Haga clic para modificar el estilo de título del patrón</a:t>
            </a:r>
            <a:endParaRPr lang="es-E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Escala de tiempo de tabla y gráfico">
    <p:spTree>
      <p:nvGrpSpPr>
        <p:cNvPr id="1" name=""/>
        <p:cNvGrpSpPr/>
        <p:nvPr/>
      </p:nvGrpSpPr>
      <p:grpSpPr>
        <a:xfrm>
          <a:off x="0" y="0"/>
          <a:ext cx="0" cy="0"/>
          <a:chOff x="0" y="0"/>
          <a:chExt cx="0" cy="0"/>
        </a:xfrm>
      </p:grpSpPr>
      <p:grpSp>
        <p:nvGrpSpPr>
          <p:cNvPr id="12" name="Gru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a libre: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sp>
          <p:nvSpPr>
            <p:cNvPr id="14" name="Elips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5" name="Elips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6" name="Forma libre: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dirty="0">
                <a:solidFill>
                  <a:schemeClr val="tx1"/>
                </a:solidFill>
              </a:endParaRPr>
            </a:p>
          </p:txBody>
        </p:sp>
      </p:grpSp>
      <p:sp>
        <p:nvSpPr>
          <p:cNvPr id="2" name="Títu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s-ES" dirty="0"/>
            </a:lvl1pPr>
          </a:lstStyle>
          <a:p>
            <a:pPr lvl="0" rtl="0">
              <a:lnSpc>
                <a:spcPct val="100000"/>
              </a:lnSpc>
            </a:pPr>
            <a:r>
              <a:rPr lang="es-ES"/>
              <a:t>Haga clic para modificar el estilo de título del patrón</a:t>
            </a:r>
          </a:p>
        </p:txBody>
      </p:sp>
      <p:sp>
        <p:nvSpPr>
          <p:cNvPr id="3" name="Marcador de contenid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s-ES"/>
              <a:t>Martes, 2 de febrero de 20XX</a:t>
            </a:r>
          </a:p>
        </p:txBody>
      </p:sp>
      <p:sp>
        <p:nvSpPr>
          <p:cNvPr id="5" name="Marcador de pie de pá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es-ES"/>
              <a:t>Haga clic para modificar el estilo de título del patrón</a:t>
            </a:r>
            <a:endParaRPr lang="es-ES" dirty="0"/>
          </a:p>
        </p:txBody>
      </p:sp>
      <p:grpSp>
        <p:nvGrpSpPr>
          <p:cNvPr id="8" name="Gru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a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0" name="Forma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Forma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12" name="Elips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7" name="Marcador de contenid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s-ES"/>
              <a:t>Haga clic para modificar los estilos de texto del patrón</a:t>
            </a:r>
          </a:p>
        </p:txBody>
      </p:sp>
      <p:sp>
        <p:nvSpPr>
          <p:cNvPr id="15" name="Marcador de posición de imagen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es-ES"/>
              <a:t>Haga clic en el icono para agregar una imagen</a:t>
            </a:r>
          </a:p>
        </p:txBody>
      </p:sp>
      <p:sp>
        <p:nvSpPr>
          <p:cNvPr id="2" name="Marcador de fech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s-ES"/>
              <a:t>Martes, 2 de febrero de 20XX</a:t>
            </a:r>
          </a:p>
        </p:txBody>
      </p:sp>
      <p:sp>
        <p:nvSpPr>
          <p:cNvPr id="3" name="Marcador de pie de pá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quipo">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34" name="Elips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40" name="Títu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s-ES"/>
              <a:t>Equipo</a:t>
            </a:r>
          </a:p>
        </p:txBody>
      </p:sp>
      <p:grpSp>
        <p:nvGrpSpPr>
          <p:cNvPr id="51" name="Gru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a libre: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53" name="Forma libre: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solidFill>
                  <a:schemeClr val="tx1"/>
                </a:solidFill>
              </a:endParaRPr>
            </a:p>
          </p:txBody>
        </p:sp>
        <p:sp>
          <p:nvSpPr>
            <p:cNvPr id="54" name="Elips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55" name="Elips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grpSp>
      <p:sp>
        <p:nvSpPr>
          <p:cNvPr id="56" name="Marcador de posición de imagen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es-ES"/>
              <a:t>Haga clic en el icono para agregar una imagen</a:t>
            </a:r>
          </a:p>
        </p:txBody>
      </p:sp>
      <p:sp>
        <p:nvSpPr>
          <p:cNvPr id="57" name="Marcador de posición de imagen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es-ES"/>
              <a:t>Haga clic en el icono para agregar una imagen</a:t>
            </a:r>
          </a:p>
        </p:txBody>
      </p:sp>
      <p:sp>
        <p:nvSpPr>
          <p:cNvPr id="58" name="Marcador de posición de imagen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es-ES"/>
              <a:t>Haga clic en el icono para agregar una imagen</a:t>
            </a:r>
            <a:endParaRPr lang="es-ES" dirty="0"/>
          </a:p>
        </p:txBody>
      </p:sp>
      <p:sp>
        <p:nvSpPr>
          <p:cNvPr id="59" name="Marcador de posición de imagen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es-ES"/>
              <a:t>Haga clic en el icono para agregar una imagen</a:t>
            </a:r>
          </a:p>
        </p:txBody>
      </p:sp>
      <p:sp>
        <p:nvSpPr>
          <p:cNvPr id="63" name="Marcador de tex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s-ES"/>
              <a:t>Nombre</a:t>
            </a:r>
          </a:p>
        </p:txBody>
      </p:sp>
      <p:sp>
        <p:nvSpPr>
          <p:cNvPr id="61" name="Marcador de tex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s-ES"/>
              <a:t>Título</a:t>
            </a:r>
          </a:p>
        </p:txBody>
      </p:sp>
      <p:sp>
        <p:nvSpPr>
          <p:cNvPr id="65" name="Marcador de tex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s-ES"/>
              <a:t>Nombre</a:t>
            </a:r>
          </a:p>
        </p:txBody>
      </p:sp>
      <p:sp>
        <p:nvSpPr>
          <p:cNvPr id="64" name="Marcador de tex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s-ES"/>
              <a:t>Título</a:t>
            </a:r>
          </a:p>
        </p:txBody>
      </p:sp>
      <p:sp>
        <p:nvSpPr>
          <p:cNvPr id="67" name="Marcador de tex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s-ES"/>
              <a:t>Nombre</a:t>
            </a:r>
          </a:p>
        </p:txBody>
      </p:sp>
      <p:sp>
        <p:nvSpPr>
          <p:cNvPr id="66" name="Marcador de tex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s-ES"/>
              <a:t>Título</a:t>
            </a:r>
          </a:p>
        </p:txBody>
      </p:sp>
      <p:sp>
        <p:nvSpPr>
          <p:cNvPr id="69" name="Marcador de tex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s-ES"/>
              <a:t>Nombre</a:t>
            </a:r>
          </a:p>
        </p:txBody>
      </p:sp>
      <p:sp>
        <p:nvSpPr>
          <p:cNvPr id="68" name="Marcador de tex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s-ES"/>
              <a:t>Título</a:t>
            </a:r>
          </a:p>
        </p:txBody>
      </p:sp>
      <p:sp>
        <p:nvSpPr>
          <p:cNvPr id="4" name="Marcador de fech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s-ES"/>
              <a:t>Ejemplo de Texto de pie de página</a:t>
            </a:r>
          </a:p>
        </p:txBody>
      </p:sp>
      <p:sp>
        <p:nvSpPr>
          <p:cNvPr id="6" name="Marcador de número de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ido y columna 2 (diapositiva de comparación)">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a:p>
        </p:txBody>
      </p:sp>
      <p:sp>
        <p:nvSpPr>
          <p:cNvPr id="11" name="Rectángu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a:p>
        </p:txBody>
      </p:sp>
      <p:sp>
        <p:nvSpPr>
          <p:cNvPr id="2" name="Títu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s-ES" sz="4800" dirty="0"/>
            </a:lvl1pPr>
          </a:lstStyle>
          <a:p>
            <a:pPr lvl="0" rtl="0">
              <a:lnSpc>
                <a:spcPct val="100000"/>
              </a:lnSpc>
            </a:pPr>
            <a:r>
              <a:rPr lang="es-ES"/>
              <a:t>Haga clic para modificar el estilo de título del patrón</a:t>
            </a:r>
          </a:p>
        </p:txBody>
      </p:sp>
      <p:sp>
        <p:nvSpPr>
          <p:cNvPr id="3" name="Marcador de tex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s-ES" sz="1400" b="0" cap="all" spc="200" baseline="0" dirty="0">
                <a:solidFill>
                  <a:schemeClr val="tx1"/>
                </a:solidFill>
              </a:defRPr>
            </a:lvl1pPr>
          </a:lstStyle>
          <a:p>
            <a:pPr marL="228600" lvl="0" indent="-228600" rtl="0"/>
            <a:r>
              <a:rPr lang="es-ES"/>
              <a:t>Haga clic para modificar los estilos de texto del patrón</a:t>
            </a:r>
          </a:p>
        </p:txBody>
      </p:sp>
      <p:sp>
        <p:nvSpPr>
          <p:cNvPr id="6" name="Marcador de contenid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fech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s-ES"/>
              <a:t>Martes, 2 de febrero de 20XX</a:t>
            </a:r>
          </a:p>
        </p:txBody>
      </p:sp>
      <p:sp>
        <p:nvSpPr>
          <p:cNvPr id="8" name="Marcador de pie de pá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s-ES" smtClean="0"/>
              <a:t>‹Nº›</a:t>
            </a:fld>
            <a:endParaRPr lang="es-E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Martes, 2 de febrero de 20XX</a:t>
            </a:r>
            <a:endParaRPr lang="es-ES" dirty="0"/>
          </a:p>
        </p:txBody>
      </p:sp>
      <p:sp>
        <p:nvSpPr>
          <p:cNvPr id="5" name="Marcador de pie de pá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s-ES"/>
              <a:t>Ejemplo de Texto de pie de página</a:t>
            </a:r>
            <a:endParaRPr lang="es-ES" dirty="0"/>
          </a:p>
        </p:txBody>
      </p:sp>
      <p:sp>
        <p:nvSpPr>
          <p:cNvPr id="6" name="Marcador de número de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s-ES" smtClean="0"/>
              <a:pPr rtl="0"/>
              <a:t>‹Nº›</a:t>
            </a:fld>
            <a:endParaRPr lang="es-E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s-E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gif"/><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bit.ly/DIVGam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7999413" y="525628"/>
            <a:ext cx="3565524" cy="2993627"/>
          </a:xfrm>
        </p:spPr>
        <p:txBody>
          <a:bodyPr wrap="square" rtlCol="0" anchor="t" anchorCtr="0">
            <a:noAutofit/>
          </a:bodyPr>
          <a:lstStyle/>
          <a:p>
            <a:pPr rtl="0"/>
            <a:r>
              <a:rPr lang="es-ES" sz="3600" dirty="0">
                <a:latin typeface="Sitka Small" pitchFamily="2" charset="0"/>
              </a:rPr>
              <a:t>DIV – Desarrollo de videojuego para personas con diversidad funcional</a:t>
            </a:r>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955752"/>
            <a:ext cx="3565524" cy="870778"/>
          </a:xfrm>
        </p:spPr>
        <p:txBody>
          <a:bodyPr wrap="square" rtlCol="0">
            <a:normAutofit/>
          </a:bodyPr>
          <a:lstStyle/>
          <a:p>
            <a:pPr rtl="0"/>
            <a:r>
              <a:rPr lang="es-ES" sz="1800" dirty="0"/>
              <a:t>Autora: Jessica Hernández Gómez</a:t>
            </a:r>
          </a:p>
          <a:p>
            <a:pPr rtl="0"/>
            <a:r>
              <a:rPr lang="es-ES" sz="1800" dirty="0"/>
              <a:t>Tutor: Carlos J. Villagrá Arnedo</a:t>
            </a:r>
          </a:p>
        </p:txBody>
      </p:sp>
      <p:pic>
        <p:nvPicPr>
          <p:cNvPr id="25" name="Imagen 24" descr="Texto&#10;&#10;Descripción generada automáticamente">
            <a:extLst>
              <a:ext uri="{FF2B5EF4-FFF2-40B4-BE49-F238E27FC236}">
                <a16:creationId xmlns:a16="http://schemas.microsoft.com/office/drawing/2014/main" id="{E019DC9E-4F22-7ED2-5887-92D4FD02EDE8}"/>
              </a:ext>
            </a:extLst>
          </p:cNvPr>
          <p:cNvPicPr>
            <a:picLocks noChangeAspect="1"/>
          </p:cNvPicPr>
          <p:nvPr/>
        </p:nvPicPr>
        <p:blipFill>
          <a:blip r:embed="rId3"/>
          <a:stretch>
            <a:fillRect/>
          </a:stretch>
        </p:blipFill>
        <p:spPr>
          <a:xfrm>
            <a:off x="655384" y="525628"/>
            <a:ext cx="6701390" cy="3769532"/>
          </a:xfrm>
          <a:prstGeom prst="rect">
            <a:avLst/>
          </a:prstGeom>
          <a:effectLst>
            <a:reflection blurRad="6350" stA="55000" endPos="30000" dir="5400000" sy="-100000" algn="bl" rotWithShape="0"/>
          </a:effectLst>
        </p:spPr>
      </p:pic>
      <p:pic>
        <p:nvPicPr>
          <p:cNvPr id="27" name="Imagen 26" descr="Texto&#10;&#10;Descripción generada automáticamente">
            <a:extLst>
              <a:ext uri="{FF2B5EF4-FFF2-40B4-BE49-F238E27FC236}">
                <a16:creationId xmlns:a16="http://schemas.microsoft.com/office/drawing/2014/main" id="{F41C5B1A-B844-2CD7-FEA2-20DD0BEFEEE3}"/>
              </a:ext>
            </a:extLst>
          </p:cNvPr>
          <p:cNvPicPr>
            <a:picLocks noChangeAspect="1"/>
          </p:cNvPicPr>
          <p:nvPr/>
        </p:nvPicPr>
        <p:blipFill>
          <a:blip r:embed="rId4"/>
          <a:stretch>
            <a:fillRect/>
          </a:stretch>
        </p:blipFill>
        <p:spPr>
          <a:xfrm>
            <a:off x="8812293" y="5718872"/>
            <a:ext cx="2752644" cy="633108"/>
          </a:xfrm>
          <a:prstGeom prst="rect">
            <a:avLst/>
          </a:prstGeom>
          <a:effectLst/>
        </p:spPr>
      </p:pic>
      <p:pic>
        <p:nvPicPr>
          <p:cNvPr id="12" name="Imagen 11" descr="Imagen que contiene Icono">
            <a:extLst>
              <a:ext uri="{FF2B5EF4-FFF2-40B4-BE49-F238E27FC236}">
                <a16:creationId xmlns:a16="http://schemas.microsoft.com/office/drawing/2014/main" id="{9BFA5401-59B7-7F87-ECF3-BDC4BA8200AB}"/>
              </a:ext>
            </a:extLst>
          </p:cNvPr>
          <p:cNvPicPr>
            <a:picLocks noChangeAspect="1"/>
          </p:cNvPicPr>
          <p:nvPr/>
        </p:nvPicPr>
        <p:blipFill>
          <a:blip r:embed="rId5"/>
          <a:stretch>
            <a:fillRect/>
          </a:stretch>
        </p:blipFill>
        <p:spPr>
          <a:xfrm>
            <a:off x="5246136" y="5464647"/>
            <a:ext cx="1714046" cy="1141555"/>
          </a:xfrm>
          <a:prstGeom prst="rect">
            <a:avLst/>
          </a:prstGeom>
          <a:effectLst/>
        </p:spPr>
      </p:pic>
      <p:pic>
        <p:nvPicPr>
          <p:cNvPr id="29" name="Imagen 28" descr="Icono&#10;&#10;Descripción generada automáticamente">
            <a:extLst>
              <a:ext uri="{FF2B5EF4-FFF2-40B4-BE49-F238E27FC236}">
                <a16:creationId xmlns:a16="http://schemas.microsoft.com/office/drawing/2014/main" id="{50D24C76-85BD-8B5E-974C-214D539856BC}"/>
              </a:ext>
            </a:extLst>
          </p:cNvPr>
          <p:cNvPicPr>
            <a:picLocks noChangeAspect="1"/>
          </p:cNvPicPr>
          <p:nvPr/>
        </p:nvPicPr>
        <p:blipFill>
          <a:blip r:embed="rId6">
            <a:lum bright="70000" contrast="-70000"/>
          </a:blip>
          <a:stretch>
            <a:fillRect/>
          </a:stretch>
        </p:blipFill>
        <p:spPr>
          <a:xfrm>
            <a:off x="508211" y="5514586"/>
            <a:ext cx="1072184" cy="1041675"/>
          </a:xfrm>
          <a:prstGeom prst="rect">
            <a:avLst/>
          </a:prstGeom>
        </p:spPr>
      </p:pic>
      <p:sp>
        <p:nvSpPr>
          <p:cNvPr id="30" name="Subtítulo 2">
            <a:extLst>
              <a:ext uri="{FF2B5EF4-FFF2-40B4-BE49-F238E27FC236}">
                <a16:creationId xmlns:a16="http://schemas.microsoft.com/office/drawing/2014/main" id="{611CE89F-E972-D878-FFF8-6474B1FFFA71}"/>
              </a:ext>
            </a:extLst>
          </p:cNvPr>
          <p:cNvSpPr txBox="1">
            <a:spLocks/>
          </p:cNvSpPr>
          <p:nvPr/>
        </p:nvSpPr>
        <p:spPr>
          <a:xfrm>
            <a:off x="1829998" y="5888998"/>
            <a:ext cx="3056081" cy="292850"/>
          </a:xfrm>
          <a:prstGeom prst="rect">
            <a:avLst/>
          </a:prstGeom>
          <a:effectLst/>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Grado en Ingeniería Multimedia</a:t>
            </a:r>
          </a:p>
        </p:txBody>
      </p:sp>
      <p:sp>
        <p:nvSpPr>
          <p:cNvPr id="32" name="Subtítulo 2">
            <a:extLst>
              <a:ext uri="{FF2B5EF4-FFF2-40B4-BE49-F238E27FC236}">
                <a16:creationId xmlns:a16="http://schemas.microsoft.com/office/drawing/2014/main" id="{3CFC5C92-F317-0FC2-8552-781B5387EF78}"/>
              </a:ext>
            </a:extLst>
          </p:cNvPr>
          <p:cNvSpPr txBox="1">
            <a:spLocks/>
          </p:cNvSpPr>
          <p:nvPr/>
        </p:nvSpPr>
        <p:spPr>
          <a:xfrm>
            <a:off x="6945865" y="5602435"/>
            <a:ext cx="1053548" cy="865981"/>
          </a:xfrm>
          <a:prstGeom prst="rect">
            <a:avLst/>
          </a:prstGeom>
          <a:effectLst/>
        </p:spPr>
        <p:txBody>
          <a:bodyPr vert="horz" wrap="square" lIns="0" tIns="0" rIns="0" bIns="0" rtlCol="0">
            <a:normAutofit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s-ES" sz="1800" dirty="0"/>
              <a:t>Escuela</a:t>
            </a:r>
          </a:p>
          <a:p>
            <a:pPr>
              <a:spcBef>
                <a:spcPts val="0"/>
              </a:spcBef>
              <a:spcAft>
                <a:spcPts val="0"/>
              </a:spcAft>
            </a:pPr>
            <a:r>
              <a:rPr lang="es-ES" sz="1800" dirty="0"/>
              <a:t>Politécnica</a:t>
            </a:r>
          </a:p>
          <a:p>
            <a:pPr>
              <a:spcBef>
                <a:spcPts val="0"/>
              </a:spcBef>
              <a:spcAft>
                <a:spcPts val="0"/>
              </a:spcAft>
            </a:pPr>
            <a:r>
              <a:rPr lang="es-ES" sz="1800" dirty="0"/>
              <a:t>Superior</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2" y="561426"/>
            <a:ext cx="6797469" cy="655601"/>
          </a:xfrm>
        </p:spPr>
        <p:txBody>
          <a:bodyPr/>
          <a:lstStyle/>
          <a:p>
            <a:r>
              <a:rPr lang="es-ES" dirty="0">
                <a:latin typeface="+mn-lt"/>
              </a:rPr>
              <a:t>6- Desarrollo – Ninja Run</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642388" y="1467327"/>
            <a:ext cx="6951108" cy="2879386"/>
          </a:xfrm>
          <a:noFill/>
        </p:spPr>
        <p:txBody>
          <a:bodyPr/>
          <a:lstStyle/>
          <a:p>
            <a:pPr marL="0" indent="0">
              <a:buNone/>
            </a:pPr>
            <a:r>
              <a:rPr lang="es-ES" sz="3200" dirty="0"/>
              <a:t>Generación aleatoria</a:t>
            </a:r>
          </a:p>
          <a:p>
            <a:pPr marL="0" indent="0">
              <a:buNone/>
            </a:pPr>
            <a:r>
              <a:rPr lang="es-ES" sz="3200" dirty="0"/>
              <a:t>Vibración para avisar</a:t>
            </a:r>
          </a:p>
          <a:p>
            <a:pPr marL="0" indent="0">
              <a:buNone/>
            </a:pPr>
            <a:r>
              <a:rPr lang="es-ES" sz="3200" dirty="0"/>
              <a:t>Efecto Parallax </a:t>
            </a:r>
            <a:r>
              <a:rPr lang="es-ES" sz="3200" dirty="0" err="1"/>
              <a:t>Scrolling</a:t>
            </a:r>
            <a:endParaRPr lang="es-ES" sz="3200" dirty="0"/>
          </a:p>
          <a:p>
            <a:pPr marL="0" indent="0">
              <a:buNone/>
            </a:pPr>
            <a:r>
              <a:rPr lang="es-ES" sz="3200" dirty="0"/>
              <a:t>Voz para indicar si ha superado el récord</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11" name="Imagen 10" descr="Imagen que contiene Logotipo&#10;&#10;Descripción generada automáticamente">
            <a:extLst>
              <a:ext uri="{FF2B5EF4-FFF2-40B4-BE49-F238E27FC236}">
                <a16:creationId xmlns:a16="http://schemas.microsoft.com/office/drawing/2014/main" id="{7AF1EC11-CB2E-0484-3978-2DF97FF44B45}"/>
              </a:ext>
            </a:extLst>
          </p:cNvPr>
          <p:cNvPicPr>
            <a:picLocks noChangeAspect="1"/>
          </p:cNvPicPr>
          <p:nvPr/>
        </p:nvPicPr>
        <p:blipFill rotWithShape="1">
          <a:blip r:embed="rId3"/>
          <a:srcRect t="23433" r="28250" b="16113"/>
          <a:stretch/>
        </p:blipFill>
        <p:spPr>
          <a:xfrm>
            <a:off x="2922292" y="4669036"/>
            <a:ext cx="3173708" cy="1510412"/>
          </a:xfrm>
          <a:prstGeom prst="rect">
            <a:avLst/>
          </a:prstGeom>
        </p:spPr>
      </p:pic>
      <p:pic>
        <p:nvPicPr>
          <p:cNvPr id="13" name="Imagen 12" descr="Gráfico&#10;&#10;Descripción generada automáticamente">
            <a:extLst>
              <a:ext uri="{FF2B5EF4-FFF2-40B4-BE49-F238E27FC236}">
                <a16:creationId xmlns:a16="http://schemas.microsoft.com/office/drawing/2014/main" id="{3B012802-EC28-217A-6E70-E829855F4A0B}"/>
              </a:ext>
            </a:extLst>
          </p:cNvPr>
          <p:cNvPicPr>
            <a:picLocks noChangeAspect="1"/>
          </p:cNvPicPr>
          <p:nvPr/>
        </p:nvPicPr>
        <p:blipFill>
          <a:blip r:embed="rId4"/>
          <a:stretch>
            <a:fillRect/>
          </a:stretch>
        </p:blipFill>
        <p:spPr>
          <a:xfrm>
            <a:off x="8072827" y="4031772"/>
            <a:ext cx="3294787" cy="2147676"/>
          </a:xfrm>
          <a:prstGeom prst="rect">
            <a:avLst/>
          </a:prstGeom>
        </p:spPr>
      </p:pic>
      <p:pic>
        <p:nvPicPr>
          <p:cNvPr id="3" name="Imagen 2" descr="Imagen de la pantalla de un video juego&#10;&#10;Descripción generada automáticamente con confianza baja">
            <a:extLst>
              <a:ext uri="{FF2B5EF4-FFF2-40B4-BE49-F238E27FC236}">
                <a16:creationId xmlns:a16="http://schemas.microsoft.com/office/drawing/2014/main" id="{77202BCB-0C4B-C60C-63CF-6FE0EAFB51CD}"/>
              </a:ext>
            </a:extLst>
          </p:cNvPr>
          <p:cNvPicPr>
            <a:picLocks noChangeAspect="1"/>
          </p:cNvPicPr>
          <p:nvPr/>
        </p:nvPicPr>
        <p:blipFill>
          <a:blip r:embed="rId5"/>
          <a:stretch>
            <a:fillRect/>
          </a:stretch>
        </p:blipFill>
        <p:spPr>
          <a:xfrm>
            <a:off x="7593496" y="1281324"/>
            <a:ext cx="3812441" cy="2147675"/>
          </a:xfrm>
          <a:prstGeom prst="rect">
            <a:avLst/>
          </a:prstGeom>
        </p:spPr>
      </p:pic>
    </p:spTree>
    <p:extLst>
      <p:ext uri="{BB962C8B-B14F-4D97-AF65-F5344CB8AC3E}">
        <p14:creationId xmlns:p14="http://schemas.microsoft.com/office/powerpoint/2010/main" val="133519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2" y="538848"/>
            <a:ext cx="8003417" cy="655601"/>
          </a:xfrm>
        </p:spPr>
        <p:txBody>
          <a:bodyPr/>
          <a:lstStyle/>
          <a:p>
            <a:r>
              <a:rPr lang="es-ES" dirty="0">
                <a:latin typeface="+mn-lt"/>
              </a:rPr>
              <a:t>6- Desarrollo – Higher &amp; Lower</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2" y="1489772"/>
            <a:ext cx="7110134" cy="2195459"/>
          </a:xfrm>
          <a:noFill/>
        </p:spPr>
        <p:txBody>
          <a:bodyPr/>
          <a:lstStyle/>
          <a:p>
            <a:pPr marL="0" indent="0">
              <a:buNone/>
            </a:pPr>
            <a:r>
              <a:rPr lang="es-ES" sz="3200" dirty="0"/>
              <a:t>Orden aleatorio de sonidos</a:t>
            </a:r>
          </a:p>
          <a:p>
            <a:pPr marL="0" indent="0">
              <a:buNone/>
            </a:pPr>
            <a:r>
              <a:rPr lang="es-ES" sz="3200" dirty="0"/>
              <a:t>Vibración dependiendo de la frecuencia</a:t>
            </a:r>
          </a:p>
          <a:p>
            <a:pPr marL="0" indent="0">
              <a:buNone/>
            </a:pPr>
            <a:r>
              <a:rPr lang="es-ES" sz="3200" dirty="0"/>
              <a:t>Voz para indicar el resultado final</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3" name="Imagen 2" descr="Texto&#10;&#10;Descripción generada automáticamente">
            <a:extLst>
              <a:ext uri="{FF2B5EF4-FFF2-40B4-BE49-F238E27FC236}">
                <a16:creationId xmlns:a16="http://schemas.microsoft.com/office/drawing/2014/main" id="{96C35B43-2711-0224-0C02-CAB278A779CC}"/>
              </a:ext>
            </a:extLst>
          </p:cNvPr>
          <p:cNvPicPr>
            <a:picLocks noChangeAspect="1"/>
          </p:cNvPicPr>
          <p:nvPr/>
        </p:nvPicPr>
        <p:blipFill rotWithShape="1">
          <a:blip r:embed="rId3"/>
          <a:srcRect l="69787" t="61963" b="9227"/>
          <a:stretch/>
        </p:blipFill>
        <p:spPr>
          <a:xfrm>
            <a:off x="5796087" y="4129909"/>
            <a:ext cx="2502309" cy="2189243"/>
          </a:xfrm>
          <a:prstGeom prst="rect">
            <a:avLst/>
          </a:prstGeom>
        </p:spPr>
      </p:pic>
      <p:pic>
        <p:nvPicPr>
          <p:cNvPr id="5" name="Imagen 4" descr="Interfaz de usuario gráfica, Texto&#10;&#10;Descripción generada automáticamente">
            <a:extLst>
              <a:ext uri="{FF2B5EF4-FFF2-40B4-BE49-F238E27FC236}">
                <a16:creationId xmlns:a16="http://schemas.microsoft.com/office/drawing/2014/main" id="{79E5614C-A290-EF98-89E8-B49AEB902271}"/>
              </a:ext>
            </a:extLst>
          </p:cNvPr>
          <p:cNvPicPr>
            <a:picLocks noChangeAspect="1"/>
          </p:cNvPicPr>
          <p:nvPr/>
        </p:nvPicPr>
        <p:blipFill rotWithShape="1">
          <a:blip r:embed="rId4"/>
          <a:srcRect l="64208" t="48" b="1"/>
          <a:stretch/>
        </p:blipFill>
        <p:spPr>
          <a:xfrm>
            <a:off x="8891122" y="1902776"/>
            <a:ext cx="2692552" cy="4416376"/>
          </a:xfrm>
          <a:prstGeom prst="rect">
            <a:avLst/>
          </a:prstGeom>
        </p:spPr>
      </p:pic>
      <p:pic>
        <p:nvPicPr>
          <p:cNvPr id="4" name="Imagen 3">
            <a:extLst>
              <a:ext uri="{FF2B5EF4-FFF2-40B4-BE49-F238E27FC236}">
                <a16:creationId xmlns:a16="http://schemas.microsoft.com/office/drawing/2014/main" id="{17B151ED-6C49-C631-1772-1C8B013C5069}"/>
              </a:ext>
            </a:extLst>
          </p:cNvPr>
          <p:cNvPicPr>
            <a:picLocks noChangeAspect="1"/>
          </p:cNvPicPr>
          <p:nvPr/>
        </p:nvPicPr>
        <p:blipFill>
          <a:blip r:embed="rId5"/>
          <a:stretch>
            <a:fillRect/>
          </a:stretch>
        </p:blipFill>
        <p:spPr>
          <a:xfrm>
            <a:off x="632457" y="3835359"/>
            <a:ext cx="4433362" cy="2483793"/>
          </a:xfrm>
          <a:prstGeom prst="rect">
            <a:avLst/>
          </a:prstGeom>
        </p:spPr>
      </p:pic>
    </p:spTree>
    <p:extLst>
      <p:ext uri="{BB962C8B-B14F-4D97-AF65-F5344CB8AC3E}">
        <p14:creationId xmlns:p14="http://schemas.microsoft.com/office/powerpoint/2010/main" val="345504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1" y="386589"/>
            <a:ext cx="5379487" cy="700229"/>
          </a:xfrm>
        </p:spPr>
        <p:txBody>
          <a:bodyPr/>
          <a:lstStyle/>
          <a:p>
            <a:r>
              <a:rPr lang="es-ES" dirty="0">
                <a:latin typeface="+mn-lt"/>
              </a:rPr>
              <a:t>7- Conclusiones</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1" y="1542581"/>
            <a:ext cx="5876443" cy="2187906"/>
          </a:xfrm>
        </p:spPr>
        <p:txBody>
          <a:bodyPr/>
          <a:lstStyle/>
          <a:p>
            <a:pPr marL="0" indent="0">
              <a:buNone/>
            </a:pPr>
            <a:r>
              <a:rPr lang="es-ES" sz="3200" dirty="0"/>
              <a:t>Objetivos logrados exitosamente</a:t>
            </a:r>
          </a:p>
          <a:p>
            <a:pPr marL="0" indent="0">
              <a:buNone/>
            </a:pPr>
            <a:r>
              <a:rPr lang="es-ES" sz="3200" dirty="0"/>
              <a:t>Necesidad de empatía para diseñar</a:t>
            </a:r>
          </a:p>
          <a:p>
            <a:pPr marL="0" indent="0">
              <a:buNone/>
            </a:pPr>
            <a:r>
              <a:rPr lang="es-ES" sz="3200" dirty="0"/>
              <a:t>Producto final funcional y probado</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3" name="Imagen 2">
            <a:extLst>
              <a:ext uri="{FF2B5EF4-FFF2-40B4-BE49-F238E27FC236}">
                <a16:creationId xmlns:a16="http://schemas.microsoft.com/office/drawing/2014/main" id="{13FAF0F8-C3ED-3D11-54F5-FFEB63BEFF6A}"/>
              </a:ext>
            </a:extLst>
          </p:cNvPr>
          <p:cNvPicPr>
            <a:picLocks noChangeAspect="1"/>
          </p:cNvPicPr>
          <p:nvPr/>
        </p:nvPicPr>
        <p:blipFill>
          <a:blip r:embed="rId3"/>
          <a:stretch>
            <a:fillRect/>
          </a:stretch>
        </p:blipFill>
        <p:spPr>
          <a:xfrm>
            <a:off x="8107715" y="1086818"/>
            <a:ext cx="3533422" cy="1988891"/>
          </a:xfrm>
          <a:prstGeom prst="rect">
            <a:avLst/>
          </a:prstGeom>
        </p:spPr>
      </p:pic>
      <p:sp>
        <p:nvSpPr>
          <p:cNvPr id="5" name="Content Placeholder 2">
            <a:extLst>
              <a:ext uri="{FF2B5EF4-FFF2-40B4-BE49-F238E27FC236}">
                <a16:creationId xmlns:a16="http://schemas.microsoft.com/office/drawing/2014/main" id="{C2EE0B43-9032-28A1-ACDA-62269D4D6185}"/>
              </a:ext>
            </a:extLst>
          </p:cNvPr>
          <p:cNvSpPr txBox="1">
            <a:spLocks/>
          </p:cNvSpPr>
          <p:nvPr/>
        </p:nvSpPr>
        <p:spPr>
          <a:xfrm>
            <a:off x="547449" y="4267344"/>
            <a:ext cx="3485677" cy="95448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s-ES" sz="2800" dirty="0"/>
              <a:t>Descarga de DIV</a:t>
            </a:r>
          </a:p>
          <a:p>
            <a:pPr marL="0" indent="0">
              <a:spcBef>
                <a:spcPts val="0"/>
              </a:spcBef>
              <a:spcAft>
                <a:spcPts val="0"/>
              </a:spcAft>
              <a:buFont typeface="Arial" panose="020B0604020202020204" pitchFamily="34" charset="0"/>
              <a:buNone/>
            </a:pPr>
            <a:r>
              <a:rPr lang="es-ES" sz="2800" dirty="0">
                <a:hlinkClick r:id="rId4"/>
              </a:rPr>
              <a:t>https://bit.ly/DIVGame</a:t>
            </a:r>
            <a:r>
              <a:rPr lang="es-ES" sz="2800" dirty="0"/>
              <a:t> </a:t>
            </a:r>
          </a:p>
        </p:txBody>
      </p:sp>
      <p:pic>
        <p:nvPicPr>
          <p:cNvPr id="10" name="Imagen 9">
            <a:extLst>
              <a:ext uri="{FF2B5EF4-FFF2-40B4-BE49-F238E27FC236}">
                <a16:creationId xmlns:a16="http://schemas.microsoft.com/office/drawing/2014/main" id="{26B0CF7E-6D51-5E3D-69BA-EE8D462422A8}"/>
              </a:ext>
            </a:extLst>
          </p:cNvPr>
          <p:cNvPicPr>
            <a:picLocks noChangeAspect="1"/>
          </p:cNvPicPr>
          <p:nvPr/>
        </p:nvPicPr>
        <p:blipFill>
          <a:blip r:embed="rId5"/>
          <a:stretch>
            <a:fillRect/>
          </a:stretch>
        </p:blipFill>
        <p:spPr>
          <a:xfrm>
            <a:off x="4349898" y="4052621"/>
            <a:ext cx="2946120" cy="1993387"/>
          </a:xfrm>
          <a:prstGeom prst="rect">
            <a:avLst/>
          </a:prstGeom>
        </p:spPr>
      </p:pic>
      <p:pic>
        <p:nvPicPr>
          <p:cNvPr id="12" name="Imagen 11">
            <a:extLst>
              <a:ext uri="{FF2B5EF4-FFF2-40B4-BE49-F238E27FC236}">
                <a16:creationId xmlns:a16="http://schemas.microsoft.com/office/drawing/2014/main" id="{C9DD0007-5592-9299-3BFA-2F8717ADE52F}"/>
              </a:ext>
            </a:extLst>
          </p:cNvPr>
          <p:cNvPicPr>
            <a:picLocks noChangeAspect="1"/>
          </p:cNvPicPr>
          <p:nvPr/>
        </p:nvPicPr>
        <p:blipFill>
          <a:blip r:embed="rId6"/>
          <a:stretch>
            <a:fillRect/>
          </a:stretch>
        </p:blipFill>
        <p:spPr>
          <a:xfrm>
            <a:off x="8107715" y="4057116"/>
            <a:ext cx="3536836" cy="1988892"/>
          </a:xfrm>
          <a:prstGeom prst="rect">
            <a:avLst/>
          </a:prstGeom>
        </p:spPr>
      </p:pic>
    </p:spTree>
    <p:extLst>
      <p:ext uri="{BB962C8B-B14F-4D97-AF65-F5344CB8AC3E}">
        <p14:creationId xmlns:p14="http://schemas.microsoft.com/office/powerpoint/2010/main" val="346712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938C-9D94-4B05-979A-D39FFC457291}"/>
              </a:ext>
            </a:extLst>
          </p:cNvPr>
          <p:cNvSpPr>
            <a:spLocks noGrp="1"/>
          </p:cNvSpPr>
          <p:nvPr>
            <p:ph type="ctrTitle"/>
          </p:nvPr>
        </p:nvSpPr>
        <p:spPr>
          <a:xfrm>
            <a:off x="7999413" y="525628"/>
            <a:ext cx="3565524" cy="2993627"/>
          </a:xfrm>
        </p:spPr>
        <p:txBody>
          <a:bodyPr wrap="square" rtlCol="0" anchor="t" anchorCtr="0">
            <a:noAutofit/>
          </a:bodyPr>
          <a:lstStyle/>
          <a:p>
            <a:pPr rtl="0"/>
            <a:r>
              <a:rPr lang="es-ES" sz="3600" dirty="0">
                <a:latin typeface="Sitka Small" pitchFamily="2" charset="0"/>
              </a:rPr>
              <a:t>DIV – Desarrollo de videojuego para personas con diversidad funcional</a:t>
            </a:r>
          </a:p>
        </p:txBody>
      </p:sp>
      <p:sp>
        <p:nvSpPr>
          <p:cNvPr id="3" name="Subtítu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955752"/>
            <a:ext cx="3565524" cy="870778"/>
          </a:xfrm>
        </p:spPr>
        <p:txBody>
          <a:bodyPr wrap="square" rtlCol="0">
            <a:normAutofit/>
          </a:bodyPr>
          <a:lstStyle/>
          <a:p>
            <a:pPr rtl="0"/>
            <a:r>
              <a:rPr lang="es-ES" sz="1800" dirty="0"/>
              <a:t>Autora: Jessica Hernández Gómez</a:t>
            </a:r>
          </a:p>
          <a:p>
            <a:pPr rtl="0"/>
            <a:r>
              <a:rPr lang="es-ES" sz="1800" dirty="0"/>
              <a:t>Tutor: Carlos J. Villagrá Arnedo</a:t>
            </a:r>
          </a:p>
        </p:txBody>
      </p:sp>
      <p:pic>
        <p:nvPicPr>
          <p:cNvPr id="25" name="Imagen 24" descr="Texto&#10;&#10;Descripción generada automáticamente">
            <a:extLst>
              <a:ext uri="{FF2B5EF4-FFF2-40B4-BE49-F238E27FC236}">
                <a16:creationId xmlns:a16="http://schemas.microsoft.com/office/drawing/2014/main" id="{E019DC9E-4F22-7ED2-5887-92D4FD02EDE8}"/>
              </a:ext>
            </a:extLst>
          </p:cNvPr>
          <p:cNvPicPr>
            <a:picLocks noChangeAspect="1"/>
          </p:cNvPicPr>
          <p:nvPr/>
        </p:nvPicPr>
        <p:blipFill>
          <a:blip r:embed="rId3"/>
          <a:stretch>
            <a:fillRect/>
          </a:stretch>
        </p:blipFill>
        <p:spPr>
          <a:xfrm>
            <a:off x="655384" y="525628"/>
            <a:ext cx="6701390" cy="3769532"/>
          </a:xfrm>
          <a:prstGeom prst="rect">
            <a:avLst/>
          </a:prstGeom>
          <a:effectLst>
            <a:reflection blurRad="6350" stA="55000" endPos="30000" dir="5400000" sy="-100000" algn="bl" rotWithShape="0"/>
          </a:effectLst>
        </p:spPr>
      </p:pic>
      <p:pic>
        <p:nvPicPr>
          <p:cNvPr id="27" name="Imagen 26" descr="Texto&#10;&#10;Descripción generada automáticamente">
            <a:extLst>
              <a:ext uri="{FF2B5EF4-FFF2-40B4-BE49-F238E27FC236}">
                <a16:creationId xmlns:a16="http://schemas.microsoft.com/office/drawing/2014/main" id="{F41C5B1A-B844-2CD7-FEA2-20DD0BEFEEE3}"/>
              </a:ext>
            </a:extLst>
          </p:cNvPr>
          <p:cNvPicPr>
            <a:picLocks noChangeAspect="1"/>
          </p:cNvPicPr>
          <p:nvPr/>
        </p:nvPicPr>
        <p:blipFill>
          <a:blip r:embed="rId4"/>
          <a:stretch>
            <a:fillRect/>
          </a:stretch>
        </p:blipFill>
        <p:spPr>
          <a:xfrm>
            <a:off x="8812293" y="5718872"/>
            <a:ext cx="2752644" cy="633108"/>
          </a:xfrm>
          <a:prstGeom prst="rect">
            <a:avLst/>
          </a:prstGeom>
          <a:effectLst/>
        </p:spPr>
      </p:pic>
      <p:pic>
        <p:nvPicPr>
          <p:cNvPr id="12" name="Imagen 11" descr="Imagen que contiene Icono">
            <a:extLst>
              <a:ext uri="{FF2B5EF4-FFF2-40B4-BE49-F238E27FC236}">
                <a16:creationId xmlns:a16="http://schemas.microsoft.com/office/drawing/2014/main" id="{9BFA5401-59B7-7F87-ECF3-BDC4BA8200AB}"/>
              </a:ext>
            </a:extLst>
          </p:cNvPr>
          <p:cNvPicPr>
            <a:picLocks noChangeAspect="1"/>
          </p:cNvPicPr>
          <p:nvPr/>
        </p:nvPicPr>
        <p:blipFill>
          <a:blip r:embed="rId5"/>
          <a:stretch>
            <a:fillRect/>
          </a:stretch>
        </p:blipFill>
        <p:spPr>
          <a:xfrm>
            <a:off x="5246136" y="5464647"/>
            <a:ext cx="1714046" cy="1141555"/>
          </a:xfrm>
          <a:prstGeom prst="rect">
            <a:avLst/>
          </a:prstGeom>
          <a:effectLst/>
        </p:spPr>
      </p:pic>
      <p:pic>
        <p:nvPicPr>
          <p:cNvPr id="29" name="Imagen 28" descr="Icono&#10;&#10;Descripción generada automáticamente">
            <a:extLst>
              <a:ext uri="{FF2B5EF4-FFF2-40B4-BE49-F238E27FC236}">
                <a16:creationId xmlns:a16="http://schemas.microsoft.com/office/drawing/2014/main" id="{50D24C76-85BD-8B5E-974C-214D539856BC}"/>
              </a:ext>
            </a:extLst>
          </p:cNvPr>
          <p:cNvPicPr>
            <a:picLocks noChangeAspect="1"/>
          </p:cNvPicPr>
          <p:nvPr/>
        </p:nvPicPr>
        <p:blipFill>
          <a:blip r:embed="rId6">
            <a:lum bright="70000" contrast="-70000"/>
          </a:blip>
          <a:stretch>
            <a:fillRect/>
          </a:stretch>
        </p:blipFill>
        <p:spPr>
          <a:xfrm>
            <a:off x="508211" y="5514586"/>
            <a:ext cx="1072184" cy="1041675"/>
          </a:xfrm>
          <a:prstGeom prst="rect">
            <a:avLst/>
          </a:prstGeom>
        </p:spPr>
      </p:pic>
      <p:sp>
        <p:nvSpPr>
          <p:cNvPr id="30" name="Subtítulo 2">
            <a:extLst>
              <a:ext uri="{FF2B5EF4-FFF2-40B4-BE49-F238E27FC236}">
                <a16:creationId xmlns:a16="http://schemas.microsoft.com/office/drawing/2014/main" id="{611CE89F-E972-D878-FFF8-6474B1FFFA71}"/>
              </a:ext>
            </a:extLst>
          </p:cNvPr>
          <p:cNvSpPr txBox="1">
            <a:spLocks/>
          </p:cNvSpPr>
          <p:nvPr/>
        </p:nvSpPr>
        <p:spPr>
          <a:xfrm>
            <a:off x="1829998" y="5888998"/>
            <a:ext cx="3056081" cy="292850"/>
          </a:xfrm>
          <a:prstGeom prst="rect">
            <a:avLst/>
          </a:prstGeom>
          <a:effectLst/>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Grado en Ingeniería Multimedia</a:t>
            </a:r>
          </a:p>
        </p:txBody>
      </p:sp>
      <p:sp>
        <p:nvSpPr>
          <p:cNvPr id="32" name="Subtítulo 2">
            <a:extLst>
              <a:ext uri="{FF2B5EF4-FFF2-40B4-BE49-F238E27FC236}">
                <a16:creationId xmlns:a16="http://schemas.microsoft.com/office/drawing/2014/main" id="{3CFC5C92-F317-0FC2-8552-781B5387EF78}"/>
              </a:ext>
            </a:extLst>
          </p:cNvPr>
          <p:cNvSpPr txBox="1">
            <a:spLocks/>
          </p:cNvSpPr>
          <p:nvPr/>
        </p:nvSpPr>
        <p:spPr>
          <a:xfrm>
            <a:off x="6945865" y="5602435"/>
            <a:ext cx="1053548" cy="865981"/>
          </a:xfrm>
          <a:prstGeom prst="rect">
            <a:avLst/>
          </a:prstGeom>
          <a:effectLst/>
        </p:spPr>
        <p:txBody>
          <a:bodyPr vert="horz" wrap="square" lIns="0" tIns="0" rIns="0" bIns="0" rtlCol="0">
            <a:normAutofit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s-ES" sz="1800" dirty="0"/>
              <a:t>Escuela</a:t>
            </a:r>
          </a:p>
          <a:p>
            <a:pPr>
              <a:spcBef>
                <a:spcPts val="0"/>
              </a:spcBef>
              <a:spcAft>
                <a:spcPts val="0"/>
              </a:spcAft>
            </a:pPr>
            <a:r>
              <a:rPr lang="es-ES" sz="1800" dirty="0"/>
              <a:t>Politécnica</a:t>
            </a:r>
          </a:p>
          <a:p>
            <a:pPr>
              <a:spcBef>
                <a:spcPts val="0"/>
              </a:spcBef>
              <a:spcAft>
                <a:spcPts val="0"/>
              </a:spcAft>
            </a:pPr>
            <a:r>
              <a:rPr lang="es-ES" sz="1800" dirty="0"/>
              <a:t>Superior</a:t>
            </a:r>
          </a:p>
        </p:txBody>
      </p:sp>
    </p:spTree>
    <p:extLst>
      <p:ext uri="{BB962C8B-B14F-4D97-AF65-F5344CB8AC3E}">
        <p14:creationId xmlns:p14="http://schemas.microsoft.com/office/powerpoint/2010/main" val="48751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B60D6F-4D0F-4D33-B2A7-159C8583FF00}"/>
              </a:ext>
            </a:extLst>
          </p:cNvPr>
          <p:cNvSpPr>
            <a:spLocks noGrp="1"/>
          </p:cNvSpPr>
          <p:nvPr>
            <p:ph idx="1"/>
          </p:nvPr>
        </p:nvSpPr>
        <p:spPr>
          <a:xfrm>
            <a:off x="647710" y="1694712"/>
            <a:ext cx="5110637" cy="4231721"/>
          </a:xfrm>
        </p:spPr>
        <p:txBody>
          <a:bodyPr rtlCol="0"/>
          <a:lstStyle/>
          <a:p>
            <a:pPr rtl="0"/>
            <a:r>
              <a:rPr lang="es-ES" sz="2400" dirty="0"/>
              <a:t>1- Introducción</a:t>
            </a:r>
          </a:p>
          <a:p>
            <a:pPr rtl="0"/>
            <a:r>
              <a:rPr lang="es-ES" sz="2400" dirty="0"/>
              <a:t>2- Marco teórico</a:t>
            </a:r>
          </a:p>
          <a:p>
            <a:pPr rtl="0"/>
            <a:r>
              <a:rPr lang="es-ES" sz="2400" dirty="0"/>
              <a:t>3- Objetivos</a:t>
            </a:r>
          </a:p>
          <a:p>
            <a:pPr rtl="0"/>
            <a:r>
              <a:rPr lang="es-ES" sz="2400" dirty="0"/>
              <a:t>4- Metodología</a:t>
            </a:r>
          </a:p>
          <a:p>
            <a:pPr rtl="0"/>
            <a:r>
              <a:rPr lang="es-ES" sz="2400" dirty="0"/>
              <a:t>5- Documento de diseño del videojuego</a:t>
            </a:r>
          </a:p>
          <a:p>
            <a:pPr rtl="0"/>
            <a:r>
              <a:rPr lang="es-ES" sz="2400" dirty="0"/>
              <a:t>6- Desarrollo</a:t>
            </a:r>
          </a:p>
          <a:p>
            <a:pPr rtl="0"/>
            <a:r>
              <a:rPr lang="es-ES" sz="2400" dirty="0"/>
              <a:t>7- Conclusiones</a:t>
            </a:r>
          </a:p>
        </p:txBody>
      </p:sp>
      <p:pic>
        <p:nvPicPr>
          <p:cNvPr id="8" name="Marcador de posición de imagen 7" descr="Logo DIV&#10;">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3"/>
          <a:stretch/>
        </p:blipFill>
        <p:spPr>
          <a:xfrm>
            <a:off x="5341114" y="1917870"/>
            <a:ext cx="1961934" cy="1961934"/>
          </a:xfrm>
          <a:noFill/>
          <a:ln>
            <a:noFill/>
          </a:ln>
        </p:spPr>
        <p:style>
          <a:lnRef idx="0">
            <a:scrgbClr r="0" g="0" b="0"/>
          </a:lnRef>
          <a:fillRef idx="0">
            <a:scrgbClr r="0" g="0" b="0"/>
          </a:fillRef>
          <a:effectRef idx="0">
            <a:scrgbClr r="0" g="0" b="0"/>
          </a:effectRef>
          <a:fontRef idx="minor">
            <a:schemeClr val="dk1"/>
          </a:fontRef>
        </p:style>
      </p:pic>
      <p:pic>
        <p:nvPicPr>
          <p:cNvPr id="11" name="Marcador de posición de imagen 10" descr="Imagen de Ninja Run">
            <a:extLst>
              <a:ext uri="{FF2B5EF4-FFF2-40B4-BE49-F238E27FC236}">
                <a16:creationId xmlns:a16="http://schemas.microsoft.com/office/drawing/2014/main" id="{B4464906-7CBA-C31F-FF98-BD05C97306A3}"/>
              </a:ext>
            </a:extLst>
          </p:cNvPr>
          <p:cNvPicPr>
            <a:picLocks noGrp="1" noChangeAspect="1"/>
          </p:cNvPicPr>
          <p:nvPr>
            <p:ph type="pic" sz="quarter" idx="14"/>
          </p:nvPr>
        </p:nvPicPr>
        <p:blipFill>
          <a:blip r:embed="rId4"/>
          <a:srcRect l="21875" r="21875"/>
          <a:stretch>
            <a:fillRect/>
          </a:stretch>
        </p:blipFill>
        <p:spPr>
          <a:xfrm>
            <a:off x="8682878" y="456025"/>
            <a:ext cx="2477374" cy="2477374"/>
          </a:xfrm>
        </p:spPr>
      </p:pic>
      <p:pic>
        <p:nvPicPr>
          <p:cNvPr id="12" name="Marcador de posición de imagen 11" descr="Imagen de Higher &amp; Lower">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a:blip r:embed="rId5"/>
          <a:srcRect/>
          <a:stretch/>
        </p:blipFill>
        <p:spPr>
          <a:xfrm>
            <a:off x="7899478" y="3429000"/>
            <a:ext cx="2559929" cy="2022427"/>
          </a:xfrm>
        </p:spPr>
      </p:pic>
      <p:sp>
        <p:nvSpPr>
          <p:cNvPr id="13" name="Marcador de fecha 12">
            <a:extLst>
              <a:ext uri="{FF2B5EF4-FFF2-40B4-BE49-F238E27FC236}">
                <a16:creationId xmlns:a16="http://schemas.microsoft.com/office/drawing/2014/main" id="{915FE2C5-E66A-4405-B19E-2C5C546C98E4}"/>
              </a:ext>
            </a:extLst>
          </p:cNvPr>
          <p:cNvSpPr>
            <a:spLocks noGrp="1"/>
          </p:cNvSpPr>
          <p:nvPr>
            <p:ph type="dt" sz="half" idx="10"/>
          </p:nvPr>
        </p:nvSpPr>
        <p:spPr>
          <a:xfrm>
            <a:off x="372751" y="6324980"/>
            <a:ext cx="4351648" cy="249943"/>
          </a:xfrm>
        </p:spPr>
        <p:txBody>
          <a:bodyPr rtlCol="0"/>
          <a:lstStyle/>
          <a:p>
            <a:pPr rtl="0"/>
            <a:r>
              <a:rPr lang="es-ES" sz="1200" dirty="0"/>
              <a:t>DIV- Desarrollo de videojuego para personas con diversidad funcional</a:t>
            </a:r>
          </a:p>
        </p:txBody>
      </p:sp>
      <p:sp>
        <p:nvSpPr>
          <p:cNvPr id="14" name="Marcador de pie de página 13">
            <a:extLst>
              <a:ext uri="{FF2B5EF4-FFF2-40B4-BE49-F238E27FC236}">
                <a16:creationId xmlns:a16="http://schemas.microsoft.com/office/drawing/2014/main" id="{B01DF4D0-78BC-4C8C-9570-26F0B225433A}"/>
              </a:ext>
            </a:extLst>
          </p:cNvPr>
          <p:cNvSpPr>
            <a:spLocks noGrp="1"/>
          </p:cNvSpPr>
          <p:nvPr>
            <p:ph type="ftr" sz="quarter" idx="11"/>
          </p:nvPr>
        </p:nvSpPr>
        <p:spPr>
          <a:xfrm>
            <a:off x="10126975" y="6324981"/>
            <a:ext cx="1692274" cy="249943"/>
          </a:xfrm>
        </p:spPr>
        <p:txBody>
          <a:bodyPr rtlCol="0"/>
          <a:lstStyle/>
          <a:p>
            <a:pPr rtl="0"/>
            <a:r>
              <a:rPr lang="es-ES" sz="1200" dirty="0"/>
              <a:t>Jessica Hernández Gómez</a:t>
            </a:r>
          </a:p>
        </p:txBody>
      </p:sp>
      <p:sp>
        <p:nvSpPr>
          <p:cNvPr id="2" name="Title 1">
            <a:extLst>
              <a:ext uri="{FF2B5EF4-FFF2-40B4-BE49-F238E27FC236}">
                <a16:creationId xmlns:a16="http://schemas.microsoft.com/office/drawing/2014/main" id="{9C52266B-A15C-4772-C280-48021A5954F1}"/>
              </a:ext>
            </a:extLst>
          </p:cNvPr>
          <p:cNvSpPr>
            <a:spLocks noGrp="1"/>
          </p:cNvSpPr>
          <p:nvPr>
            <p:ph type="title"/>
          </p:nvPr>
        </p:nvSpPr>
        <p:spPr>
          <a:xfrm>
            <a:off x="647710" y="567777"/>
            <a:ext cx="1468838" cy="727580"/>
          </a:xfrm>
        </p:spPr>
        <p:txBody>
          <a:bodyPr/>
          <a:lstStyle/>
          <a:p>
            <a:r>
              <a:rPr lang="es-ES" dirty="0">
                <a:latin typeface="+mn-lt"/>
              </a:rPr>
              <a:t>Índice</a:t>
            </a:r>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2" y="837022"/>
            <a:ext cx="3925222" cy="697635"/>
          </a:xfrm>
        </p:spPr>
        <p:txBody>
          <a:bodyPr/>
          <a:lstStyle/>
          <a:p>
            <a:r>
              <a:rPr lang="en-US" dirty="0">
                <a:latin typeface="+mn-lt"/>
              </a:rPr>
              <a:t>1- </a:t>
            </a:r>
            <a:r>
              <a:rPr lang="es-ES" dirty="0">
                <a:latin typeface="+mn-lt"/>
              </a:rPr>
              <a:t>Introducción</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2" y="1965271"/>
            <a:ext cx="8708238" cy="2927457"/>
          </a:xfrm>
        </p:spPr>
        <p:txBody>
          <a:bodyPr/>
          <a:lstStyle/>
          <a:p>
            <a:pPr>
              <a:buFontTx/>
              <a:buChar char="-"/>
            </a:pPr>
            <a:r>
              <a:rPr lang="es-ES" sz="3200" dirty="0"/>
              <a:t>7/100 personas afectadas en España</a:t>
            </a:r>
          </a:p>
          <a:p>
            <a:pPr>
              <a:buFontTx/>
              <a:buChar char="-"/>
            </a:pPr>
            <a:r>
              <a:rPr lang="es-ES" sz="3200" dirty="0"/>
              <a:t>Público objetivo: Personas con diversidad funcional</a:t>
            </a:r>
          </a:p>
          <a:p>
            <a:pPr>
              <a:buFontTx/>
              <a:buChar char="-"/>
            </a:pPr>
            <a:r>
              <a:rPr lang="es-ES" sz="3200" dirty="0"/>
              <a:t>DIV debe poder ser jugado por cualquiera</a:t>
            </a:r>
          </a:p>
          <a:p>
            <a:pPr>
              <a:buFontTx/>
              <a:buChar char="-"/>
            </a:pPr>
            <a:r>
              <a:rPr lang="es-ES" sz="3200" dirty="0"/>
              <a:t>Está compuesto por Ninja Run y Higher &amp; Lower</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5" name="Imagen 4" descr="Círculos representativos de diferentes diversidades funcionales">
            <a:extLst>
              <a:ext uri="{FF2B5EF4-FFF2-40B4-BE49-F238E27FC236}">
                <a16:creationId xmlns:a16="http://schemas.microsoft.com/office/drawing/2014/main" id="{D053B57D-72A2-3E03-2BE5-09059FE84192}"/>
              </a:ext>
            </a:extLst>
          </p:cNvPr>
          <p:cNvPicPr>
            <a:picLocks noChangeAspect="1"/>
          </p:cNvPicPr>
          <p:nvPr/>
        </p:nvPicPr>
        <p:blipFill rotWithShape="1">
          <a:blip r:embed="rId3"/>
          <a:srcRect l="6122" t="27198" r="4870" b="21871"/>
          <a:stretch/>
        </p:blipFill>
        <p:spPr>
          <a:xfrm>
            <a:off x="6835620" y="4910903"/>
            <a:ext cx="4693493" cy="1074261"/>
          </a:xfrm>
          <a:prstGeom prst="rect">
            <a:avLst/>
          </a:prstGeom>
        </p:spPr>
      </p:pic>
    </p:spTree>
    <p:extLst>
      <p:ext uri="{BB962C8B-B14F-4D97-AF65-F5344CB8AC3E}">
        <p14:creationId xmlns:p14="http://schemas.microsoft.com/office/powerpoint/2010/main" val="3009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1" y="575680"/>
            <a:ext cx="4967511" cy="678451"/>
          </a:xfrm>
        </p:spPr>
        <p:txBody>
          <a:bodyPr/>
          <a:lstStyle/>
          <a:p>
            <a:r>
              <a:rPr lang="es-ES" dirty="0">
                <a:latin typeface="+mn-lt"/>
              </a:rPr>
              <a:t>2- Marco teórico</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1" y="1635279"/>
            <a:ext cx="6342308" cy="1465327"/>
          </a:xfrm>
        </p:spPr>
        <p:txBody>
          <a:bodyPr/>
          <a:lstStyle/>
          <a:p>
            <a:pPr>
              <a:buFontTx/>
              <a:buChar char="-"/>
            </a:pPr>
            <a:r>
              <a:rPr lang="es-ES" sz="3200" dirty="0"/>
              <a:t>Barreras de participación social</a:t>
            </a:r>
          </a:p>
          <a:p>
            <a:pPr>
              <a:buFontTx/>
              <a:buChar char="-"/>
            </a:pPr>
            <a:r>
              <a:rPr lang="es-ES" sz="3200" dirty="0"/>
              <a:t>Diversidad funcional visual y auditiva</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a:t>DIV- Desarrollo de videojuego para personas con diversidad funcional</a:t>
            </a:r>
            <a:endParaRPr lang="es-ES" sz="1200" dirty="0"/>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a:t>Jessica Hernández Gómez</a:t>
            </a:r>
            <a:endParaRPr lang="es-ES" sz="1200" dirty="0"/>
          </a:p>
        </p:txBody>
      </p:sp>
      <p:pic>
        <p:nvPicPr>
          <p:cNvPr id="4" name="Imagen 3" descr="Gráfico, Gráfico de barras&#10;&#10;Descripción generada automáticamente">
            <a:extLst>
              <a:ext uri="{FF2B5EF4-FFF2-40B4-BE49-F238E27FC236}">
                <a16:creationId xmlns:a16="http://schemas.microsoft.com/office/drawing/2014/main" id="{CC3A4CB7-4B0A-09A1-B3DB-0D6AADAA7C8F}"/>
              </a:ext>
            </a:extLst>
          </p:cNvPr>
          <p:cNvPicPr>
            <a:picLocks noChangeAspect="1"/>
          </p:cNvPicPr>
          <p:nvPr/>
        </p:nvPicPr>
        <p:blipFill rotWithShape="1">
          <a:blip r:embed="rId3"/>
          <a:srcRect r="1623" b="2867"/>
          <a:stretch/>
        </p:blipFill>
        <p:spPr>
          <a:xfrm>
            <a:off x="979683" y="3481754"/>
            <a:ext cx="5969190" cy="244114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Imagen 10" descr="Gráfico, Gráfico de barras&#10;&#10;Descripción generada automáticamente">
            <a:extLst>
              <a:ext uri="{FF2B5EF4-FFF2-40B4-BE49-F238E27FC236}">
                <a16:creationId xmlns:a16="http://schemas.microsoft.com/office/drawing/2014/main" id="{81102F92-5AED-33CB-11A6-549C4CEE5288}"/>
              </a:ext>
            </a:extLst>
          </p:cNvPr>
          <p:cNvPicPr>
            <a:picLocks noChangeAspect="1"/>
          </p:cNvPicPr>
          <p:nvPr/>
        </p:nvPicPr>
        <p:blipFill rotWithShape="1">
          <a:blip r:embed="rId4"/>
          <a:srcRect t="4238" r="2489"/>
          <a:stretch/>
        </p:blipFill>
        <p:spPr>
          <a:xfrm>
            <a:off x="7112273" y="1026742"/>
            <a:ext cx="4433602" cy="2998249"/>
          </a:xfrm>
          <a:prstGeom prst="rect">
            <a:avLst/>
          </a:prstGeom>
          <a:ln>
            <a:noFill/>
          </a:ln>
          <a:effectLst>
            <a:reflection blurRad="12700" stA="30000" endPos="30000" dist="5000" dir="5400000" sy="-100000" algn="bl" rotWithShape="0"/>
          </a:effectLst>
          <a:scene3d>
            <a:camera prst="perspectiveLeft" fov="2700000">
              <a:rot lat="0" lon="1499986" rev="0"/>
            </a:camera>
            <a:lightRig rig="threePt" dir="t">
              <a:rot lat="0" lon="0" rev="2700000"/>
            </a:lightRig>
          </a:scene3d>
          <a:sp3d>
            <a:bevelT w="63500" h="50800"/>
          </a:sp3d>
        </p:spPr>
      </p:pic>
    </p:spTree>
    <p:extLst>
      <p:ext uri="{BB962C8B-B14F-4D97-AF65-F5344CB8AC3E}">
        <p14:creationId xmlns:p14="http://schemas.microsoft.com/office/powerpoint/2010/main" val="201012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1" y="837022"/>
            <a:ext cx="4967511" cy="678451"/>
          </a:xfrm>
        </p:spPr>
        <p:txBody>
          <a:bodyPr/>
          <a:lstStyle/>
          <a:p>
            <a:r>
              <a:rPr lang="es-ES" dirty="0">
                <a:latin typeface="+mn-lt"/>
              </a:rPr>
              <a:t>2- Marco teórico</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1" y="1910919"/>
            <a:ext cx="10780025" cy="1823414"/>
          </a:xfrm>
        </p:spPr>
        <p:txBody>
          <a:bodyPr/>
          <a:lstStyle/>
          <a:p>
            <a:pPr>
              <a:buFontTx/>
              <a:buChar char="-"/>
            </a:pPr>
            <a:r>
              <a:rPr lang="es-ES" sz="3200" dirty="0"/>
              <a:t>Celeste: Normalización de modificar la dificultad</a:t>
            </a:r>
          </a:p>
          <a:p>
            <a:pPr>
              <a:buFontTx/>
              <a:buChar char="-"/>
            </a:pPr>
            <a:r>
              <a:rPr lang="es-ES" sz="3200" dirty="0" err="1"/>
              <a:t>The</a:t>
            </a:r>
            <a:r>
              <a:rPr lang="es-ES" sz="3200" dirty="0"/>
              <a:t> </a:t>
            </a:r>
            <a:r>
              <a:rPr lang="es-ES" sz="3200" dirty="0" err="1"/>
              <a:t>Last</a:t>
            </a:r>
            <a:r>
              <a:rPr lang="es-ES" sz="3200" dirty="0"/>
              <a:t> </a:t>
            </a:r>
            <a:r>
              <a:rPr lang="es-ES" sz="3200" dirty="0" err="1"/>
              <a:t>of</a:t>
            </a:r>
            <a:r>
              <a:rPr lang="es-ES" sz="3200" dirty="0"/>
              <a:t> </a:t>
            </a:r>
            <a:r>
              <a:rPr lang="es-ES" sz="3200" dirty="0" err="1"/>
              <a:t>Us</a:t>
            </a:r>
            <a:r>
              <a:rPr lang="es-ES" sz="3200" dirty="0"/>
              <a:t> Parte 2: Opciones de accesibilidad motriz, visual y auditiva</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3" name="Imagen 2" descr="Logo Celeste">
            <a:extLst>
              <a:ext uri="{FF2B5EF4-FFF2-40B4-BE49-F238E27FC236}">
                <a16:creationId xmlns:a16="http://schemas.microsoft.com/office/drawing/2014/main" id="{54FA802C-2D43-EF41-8D83-6F85B0881871}"/>
              </a:ext>
            </a:extLst>
          </p:cNvPr>
          <p:cNvPicPr>
            <a:picLocks noChangeAspect="1"/>
          </p:cNvPicPr>
          <p:nvPr/>
        </p:nvPicPr>
        <p:blipFill>
          <a:blip r:embed="rId3"/>
          <a:stretch>
            <a:fillRect/>
          </a:stretch>
        </p:blipFill>
        <p:spPr>
          <a:xfrm>
            <a:off x="2138376" y="3518522"/>
            <a:ext cx="2921637" cy="2351918"/>
          </a:xfrm>
          <a:prstGeom prst="rect">
            <a:avLst/>
          </a:prstGeom>
        </p:spPr>
      </p:pic>
      <p:pic>
        <p:nvPicPr>
          <p:cNvPr id="5" name="Imagen 4" descr="Logo The Last Of Us Parte 2">
            <a:extLst>
              <a:ext uri="{FF2B5EF4-FFF2-40B4-BE49-F238E27FC236}">
                <a16:creationId xmlns:a16="http://schemas.microsoft.com/office/drawing/2014/main" id="{F0C3F5E2-84FD-1C46-10C9-E94BEEF07BB5}"/>
              </a:ext>
            </a:extLst>
          </p:cNvPr>
          <p:cNvPicPr>
            <a:picLocks noChangeAspect="1"/>
          </p:cNvPicPr>
          <p:nvPr/>
        </p:nvPicPr>
        <p:blipFill>
          <a:blip r:embed="rId4"/>
          <a:stretch>
            <a:fillRect/>
          </a:stretch>
        </p:blipFill>
        <p:spPr>
          <a:xfrm>
            <a:off x="6924261" y="4262837"/>
            <a:ext cx="3632967" cy="1361213"/>
          </a:xfrm>
          <a:prstGeom prst="rect">
            <a:avLst/>
          </a:prstGeom>
        </p:spPr>
      </p:pic>
    </p:spTree>
    <p:extLst>
      <p:ext uri="{BB962C8B-B14F-4D97-AF65-F5344CB8AC3E}">
        <p14:creationId xmlns:p14="http://schemas.microsoft.com/office/powerpoint/2010/main" val="36445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1" y="699888"/>
            <a:ext cx="3378409" cy="846003"/>
          </a:xfrm>
        </p:spPr>
        <p:txBody>
          <a:bodyPr/>
          <a:lstStyle/>
          <a:p>
            <a:r>
              <a:rPr lang="es-ES" dirty="0">
                <a:latin typeface="+mn-lt"/>
              </a:rPr>
              <a:t>3- Objetivos</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1" y="2185797"/>
            <a:ext cx="7173581" cy="3036162"/>
          </a:xfrm>
        </p:spPr>
        <p:txBody>
          <a:bodyPr/>
          <a:lstStyle/>
          <a:p>
            <a:pPr>
              <a:buFont typeface="Wingdings" panose="05000000000000000000" pitchFamily="2" charset="2"/>
              <a:buChar char="ü"/>
            </a:pPr>
            <a:r>
              <a:rPr lang="es-ES" sz="3200" dirty="0"/>
              <a:t>Aprendizaje Unity y C#</a:t>
            </a:r>
          </a:p>
          <a:p>
            <a:pPr>
              <a:buFont typeface="Wingdings" panose="05000000000000000000" pitchFamily="2" charset="2"/>
              <a:buChar char="ü"/>
            </a:pPr>
            <a:r>
              <a:rPr lang="es-ES" sz="3200" dirty="0"/>
              <a:t>Metodologías ágiles</a:t>
            </a:r>
          </a:p>
          <a:p>
            <a:pPr>
              <a:buFont typeface="Wingdings" panose="05000000000000000000" pitchFamily="2" charset="2"/>
              <a:buChar char="ü"/>
            </a:pPr>
            <a:r>
              <a:rPr lang="es-ES" sz="3200" dirty="0"/>
              <a:t>Diseño e implementación de mecánicas</a:t>
            </a:r>
          </a:p>
          <a:p>
            <a:pPr>
              <a:buFont typeface="Wingdings" panose="05000000000000000000" pitchFamily="2" charset="2"/>
              <a:buChar char="ü"/>
            </a:pPr>
            <a:r>
              <a:rPr lang="es-ES" sz="3200" dirty="0"/>
              <a:t>Adaptación de los juegos</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5" name="Imagen 4" descr="Logo Unity">
            <a:extLst>
              <a:ext uri="{FF2B5EF4-FFF2-40B4-BE49-F238E27FC236}">
                <a16:creationId xmlns:a16="http://schemas.microsoft.com/office/drawing/2014/main" id="{62635C1A-664B-F7E3-976F-4D363F28A6BE}"/>
              </a:ext>
            </a:extLst>
          </p:cNvPr>
          <p:cNvPicPr>
            <a:picLocks noChangeAspect="1"/>
          </p:cNvPicPr>
          <p:nvPr/>
        </p:nvPicPr>
        <p:blipFill>
          <a:blip r:embed="rId3">
            <a:lum bright="70000" contrast="-70000"/>
          </a:blip>
          <a:stretch>
            <a:fillRect/>
          </a:stretch>
        </p:blipFill>
        <p:spPr>
          <a:xfrm>
            <a:off x="7153771" y="1191457"/>
            <a:ext cx="3661831" cy="1348774"/>
          </a:xfrm>
          <a:prstGeom prst="rect">
            <a:avLst/>
          </a:prstGeom>
        </p:spPr>
      </p:pic>
      <p:pic>
        <p:nvPicPr>
          <p:cNvPr id="9" name="Imagen 8" descr="Un dibujo de una cara feliz&#10;&#10;Descripción generada automáticamente con confianza baja">
            <a:extLst>
              <a:ext uri="{FF2B5EF4-FFF2-40B4-BE49-F238E27FC236}">
                <a16:creationId xmlns:a16="http://schemas.microsoft.com/office/drawing/2014/main" id="{BBD7B5B6-34F6-E596-DED1-F8FCF7AB47BF}"/>
              </a:ext>
            </a:extLst>
          </p:cNvPr>
          <p:cNvPicPr>
            <a:picLocks noChangeAspect="1"/>
          </p:cNvPicPr>
          <p:nvPr/>
        </p:nvPicPr>
        <p:blipFill>
          <a:blip r:embed="rId4"/>
          <a:stretch>
            <a:fillRect/>
          </a:stretch>
        </p:blipFill>
        <p:spPr>
          <a:xfrm>
            <a:off x="7634920" y="3121743"/>
            <a:ext cx="3751353" cy="2742856"/>
          </a:xfrm>
          <a:prstGeom prst="rect">
            <a:avLst/>
          </a:prstGeom>
        </p:spPr>
      </p:pic>
    </p:spTree>
    <p:extLst>
      <p:ext uri="{BB962C8B-B14F-4D97-AF65-F5344CB8AC3E}">
        <p14:creationId xmlns:p14="http://schemas.microsoft.com/office/powerpoint/2010/main" val="10998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1" y="837023"/>
            <a:ext cx="4087400" cy="753238"/>
          </a:xfrm>
        </p:spPr>
        <p:txBody>
          <a:bodyPr/>
          <a:lstStyle/>
          <a:p>
            <a:r>
              <a:rPr lang="es-ES" dirty="0">
                <a:latin typeface="+mn-lt"/>
              </a:rPr>
              <a:t>4- Metodología</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50861" y="2297781"/>
            <a:ext cx="5545139" cy="2262438"/>
          </a:xfrm>
        </p:spPr>
        <p:txBody>
          <a:bodyPr/>
          <a:lstStyle/>
          <a:p>
            <a:pPr>
              <a:buFontTx/>
              <a:buChar char="-"/>
            </a:pPr>
            <a:r>
              <a:rPr lang="es-ES" sz="3200" dirty="0"/>
              <a:t>Metodología ágil</a:t>
            </a:r>
          </a:p>
          <a:p>
            <a:pPr>
              <a:buFontTx/>
              <a:buChar char="-"/>
            </a:pPr>
            <a:r>
              <a:rPr lang="es-ES" sz="3200" dirty="0"/>
              <a:t>Desarrollo por prototipos</a:t>
            </a:r>
          </a:p>
          <a:p>
            <a:pPr>
              <a:buFontTx/>
              <a:buChar char="-"/>
            </a:pPr>
            <a:r>
              <a:rPr lang="es-ES" sz="3200" dirty="0"/>
              <a:t>Control de versiones</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3" name="Imagen 2" descr="Icono&#10;&#10;Descripción generada automáticamente">
            <a:extLst>
              <a:ext uri="{FF2B5EF4-FFF2-40B4-BE49-F238E27FC236}">
                <a16:creationId xmlns:a16="http://schemas.microsoft.com/office/drawing/2014/main" id="{0D418FC3-448E-C23C-2E02-D4BA3A9A136D}"/>
              </a:ext>
            </a:extLst>
          </p:cNvPr>
          <p:cNvPicPr>
            <a:picLocks noChangeAspect="1"/>
          </p:cNvPicPr>
          <p:nvPr/>
        </p:nvPicPr>
        <p:blipFill rotWithShape="1">
          <a:blip r:embed="rId3"/>
          <a:srcRect l="18363" t="15077" r="16601" b="16652"/>
          <a:stretch/>
        </p:blipFill>
        <p:spPr>
          <a:xfrm>
            <a:off x="6354157" y="1167233"/>
            <a:ext cx="1356183" cy="1423655"/>
          </a:xfrm>
          <a:prstGeom prst="rect">
            <a:avLst/>
          </a:prstGeom>
        </p:spPr>
      </p:pic>
      <p:sp>
        <p:nvSpPr>
          <p:cNvPr id="4" name="Content Placeholder 2">
            <a:extLst>
              <a:ext uri="{FF2B5EF4-FFF2-40B4-BE49-F238E27FC236}">
                <a16:creationId xmlns:a16="http://schemas.microsoft.com/office/drawing/2014/main" id="{E5E31190-4E8E-CA4C-7C3E-92F2916BCBEF}"/>
              </a:ext>
            </a:extLst>
          </p:cNvPr>
          <p:cNvSpPr txBox="1">
            <a:spLocks/>
          </p:cNvSpPr>
          <p:nvPr/>
        </p:nvSpPr>
        <p:spPr>
          <a:xfrm>
            <a:off x="5493319" y="2664085"/>
            <a:ext cx="3077858" cy="587651"/>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3200" dirty="0">
                <a:solidFill>
                  <a:schemeClr val="accent1">
                    <a:lumMod val="60000"/>
                    <a:lumOff val="40000"/>
                    <a:alpha val="60000"/>
                  </a:schemeClr>
                </a:solidFill>
              </a:rPr>
              <a:t>Microsoft Planner</a:t>
            </a:r>
          </a:p>
        </p:txBody>
      </p:sp>
      <p:pic>
        <p:nvPicPr>
          <p:cNvPr id="6" name="Imagen 5" descr="Logo GitHub">
            <a:extLst>
              <a:ext uri="{FF2B5EF4-FFF2-40B4-BE49-F238E27FC236}">
                <a16:creationId xmlns:a16="http://schemas.microsoft.com/office/drawing/2014/main" id="{A1CA9D67-F416-2C94-AE8C-4A59D3EAB920}"/>
              </a:ext>
            </a:extLst>
          </p:cNvPr>
          <p:cNvPicPr>
            <a:picLocks noChangeAspect="1"/>
          </p:cNvPicPr>
          <p:nvPr/>
        </p:nvPicPr>
        <p:blipFill rotWithShape="1">
          <a:blip r:embed="rId4">
            <a:lum bright="70000" contrast="-70000"/>
          </a:blip>
          <a:srcRect t="26220" b="23531"/>
          <a:stretch/>
        </p:blipFill>
        <p:spPr>
          <a:xfrm>
            <a:off x="5067885" y="4951441"/>
            <a:ext cx="3928726" cy="1110456"/>
          </a:xfrm>
          <a:prstGeom prst="rect">
            <a:avLst/>
          </a:prstGeom>
        </p:spPr>
      </p:pic>
      <p:pic>
        <p:nvPicPr>
          <p:cNvPr id="10" name="Imagen 9" descr="Icono&#10;&#10;Descripción generada automáticamente">
            <a:extLst>
              <a:ext uri="{FF2B5EF4-FFF2-40B4-BE49-F238E27FC236}">
                <a16:creationId xmlns:a16="http://schemas.microsoft.com/office/drawing/2014/main" id="{DA1BDFAE-E8BA-471A-9E13-2BF938222327}"/>
              </a:ext>
            </a:extLst>
          </p:cNvPr>
          <p:cNvPicPr>
            <a:picLocks noChangeAspect="1"/>
          </p:cNvPicPr>
          <p:nvPr/>
        </p:nvPicPr>
        <p:blipFill>
          <a:blip r:embed="rId5"/>
          <a:stretch>
            <a:fillRect/>
          </a:stretch>
        </p:blipFill>
        <p:spPr>
          <a:xfrm>
            <a:off x="8714900" y="1704323"/>
            <a:ext cx="2926237" cy="3094826"/>
          </a:xfrm>
          <a:prstGeom prst="rect">
            <a:avLst/>
          </a:prstGeom>
        </p:spPr>
      </p:pic>
    </p:spTree>
    <p:extLst>
      <p:ext uri="{BB962C8B-B14F-4D97-AF65-F5344CB8AC3E}">
        <p14:creationId xmlns:p14="http://schemas.microsoft.com/office/powerpoint/2010/main" val="39494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2" y="593875"/>
            <a:ext cx="10594217" cy="726735"/>
          </a:xfrm>
        </p:spPr>
        <p:txBody>
          <a:bodyPr/>
          <a:lstStyle/>
          <a:p>
            <a:r>
              <a:rPr lang="es-ES" dirty="0">
                <a:latin typeface="+mn-lt"/>
              </a:rPr>
              <a:t>5- Documento de diseño del videojuego</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653594" y="1743841"/>
            <a:ext cx="9347679" cy="2288016"/>
          </a:xfrm>
        </p:spPr>
        <p:txBody>
          <a:bodyPr/>
          <a:lstStyle/>
          <a:p>
            <a:pPr marL="0" indent="0">
              <a:buNone/>
            </a:pPr>
            <a:r>
              <a:rPr lang="es-ES" sz="3200" dirty="0"/>
              <a:t>- DIV: Aplicación y selección de juego</a:t>
            </a:r>
          </a:p>
          <a:p>
            <a:pPr marL="0" indent="0">
              <a:buNone/>
            </a:pPr>
            <a:r>
              <a:rPr lang="es-ES" sz="3200" dirty="0"/>
              <a:t>- NINJA RUN: </a:t>
            </a:r>
            <a:r>
              <a:rPr lang="es-ES" sz="3200" dirty="0" err="1"/>
              <a:t>Endless</a:t>
            </a:r>
            <a:r>
              <a:rPr lang="es-ES" sz="3200" dirty="0"/>
              <a:t> runner, saltar plataformas</a:t>
            </a:r>
          </a:p>
          <a:p>
            <a:pPr marL="0" indent="0">
              <a:buNone/>
            </a:pPr>
            <a:r>
              <a:rPr lang="es-ES" sz="3200" dirty="0"/>
              <a:t>- HIGHER &amp; LOWER: Juego arcade, diferenciar sonidos</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pic>
        <p:nvPicPr>
          <p:cNvPr id="3" name="Imagen 2" descr="Diagrama&#10;&#10;Descripción generada automáticamente">
            <a:extLst>
              <a:ext uri="{FF2B5EF4-FFF2-40B4-BE49-F238E27FC236}">
                <a16:creationId xmlns:a16="http://schemas.microsoft.com/office/drawing/2014/main" id="{8A95FBE4-5A69-743A-49E4-5461885974FF}"/>
              </a:ext>
            </a:extLst>
          </p:cNvPr>
          <p:cNvPicPr>
            <a:picLocks noChangeAspect="1"/>
          </p:cNvPicPr>
          <p:nvPr/>
        </p:nvPicPr>
        <p:blipFill>
          <a:blip r:embed="rId3"/>
          <a:stretch>
            <a:fillRect/>
          </a:stretch>
        </p:blipFill>
        <p:spPr>
          <a:xfrm>
            <a:off x="653594" y="4115902"/>
            <a:ext cx="4600283" cy="2148223"/>
          </a:xfrm>
          <a:prstGeom prst="rect">
            <a:avLst/>
          </a:prstGeom>
        </p:spPr>
      </p:pic>
      <p:pic>
        <p:nvPicPr>
          <p:cNvPr id="5" name="Imagen 4">
            <a:extLst>
              <a:ext uri="{FF2B5EF4-FFF2-40B4-BE49-F238E27FC236}">
                <a16:creationId xmlns:a16="http://schemas.microsoft.com/office/drawing/2014/main" id="{09A7AAE3-1B94-C4AB-3F66-CBD231912938}"/>
              </a:ext>
            </a:extLst>
          </p:cNvPr>
          <p:cNvPicPr>
            <a:picLocks noChangeAspect="1"/>
          </p:cNvPicPr>
          <p:nvPr/>
        </p:nvPicPr>
        <p:blipFill>
          <a:blip r:embed="rId4"/>
          <a:stretch>
            <a:fillRect/>
          </a:stretch>
        </p:blipFill>
        <p:spPr>
          <a:xfrm>
            <a:off x="7533151" y="4115902"/>
            <a:ext cx="3611928" cy="2148223"/>
          </a:xfrm>
          <a:prstGeom prst="rect">
            <a:avLst/>
          </a:prstGeom>
        </p:spPr>
      </p:pic>
    </p:spTree>
    <p:extLst>
      <p:ext uri="{BB962C8B-B14F-4D97-AF65-F5344CB8AC3E}">
        <p14:creationId xmlns:p14="http://schemas.microsoft.com/office/powerpoint/2010/main" val="65869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C632B1F-8DBF-4653-C0C0-46B0A7F195B3}"/>
              </a:ext>
            </a:extLst>
          </p:cNvPr>
          <p:cNvSpPr>
            <a:spLocks noGrp="1"/>
          </p:cNvSpPr>
          <p:nvPr>
            <p:ph type="title"/>
          </p:nvPr>
        </p:nvSpPr>
        <p:spPr>
          <a:xfrm>
            <a:off x="550861" y="837022"/>
            <a:ext cx="3442915" cy="655601"/>
          </a:xfrm>
        </p:spPr>
        <p:txBody>
          <a:bodyPr/>
          <a:lstStyle/>
          <a:p>
            <a:r>
              <a:rPr lang="es-ES" dirty="0">
                <a:latin typeface="+mn-lt"/>
              </a:rPr>
              <a:t>6- Desarrollo</a:t>
            </a:r>
          </a:p>
        </p:txBody>
      </p:sp>
      <p:sp>
        <p:nvSpPr>
          <p:cNvPr id="35" name="Content Placeholder 2">
            <a:extLst>
              <a:ext uri="{FF2B5EF4-FFF2-40B4-BE49-F238E27FC236}">
                <a16:creationId xmlns:a16="http://schemas.microsoft.com/office/drawing/2014/main" id="{6B502B2D-0FC6-AD3A-0879-8365F902AF23}"/>
              </a:ext>
            </a:extLst>
          </p:cNvPr>
          <p:cNvSpPr>
            <a:spLocks noGrp="1"/>
          </p:cNvSpPr>
          <p:nvPr>
            <p:ph sz="half" idx="1"/>
          </p:nvPr>
        </p:nvSpPr>
        <p:spPr>
          <a:xfrm>
            <a:off x="565693" y="1981454"/>
            <a:ext cx="6200865" cy="655601"/>
          </a:xfrm>
          <a:noFill/>
        </p:spPr>
        <p:txBody>
          <a:bodyPr/>
          <a:lstStyle/>
          <a:p>
            <a:pPr marL="0" indent="0">
              <a:buNone/>
            </a:pPr>
            <a:r>
              <a:rPr lang="es-ES" sz="3200" dirty="0"/>
              <a:t>- Desarrollado en Unity para Android</a:t>
            </a:r>
          </a:p>
        </p:txBody>
      </p:sp>
      <p:sp>
        <p:nvSpPr>
          <p:cNvPr id="7" name="Marcador de fecha 6">
            <a:extLst>
              <a:ext uri="{FF2B5EF4-FFF2-40B4-BE49-F238E27FC236}">
                <a16:creationId xmlns:a16="http://schemas.microsoft.com/office/drawing/2014/main" id="{DCB5CB4D-5409-7597-5BEA-776657F6A1B5}"/>
              </a:ext>
            </a:extLst>
          </p:cNvPr>
          <p:cNvSpPr>
            <a:spLocks noGrp="1"/>
          </p:cNvSpPr>
          <p:nvPr>
            <p:ph type="dt" sz="half" idx="10"/>
          </p:nvPr>
        </p:nvSpPr>
        <p:spPr>
          <a:xfrm>
            <a:off x="550862" y="6501771"/>
            <a:ext cx="4385573" cy="153888"/>
          </a:xfrm>
        </p:spPr>
        <p:txBody>
          <a:bodyPr wrap="square" anchor="ctr">
            <a:noAutofit/>
          </a:bodyPr>
          <a:lstStyle/>
          <a:p>
            <a:pPr>
              <a:spcAft>
                <a:spcPts val="600"/>
              </a:spcAft>
            </a:pPr>
            <a:r>
              <a:rPr lang="es-ES" sz="1200" dirty="0"/>
              <a:t>DIV- Desarrollo de videojuego para personas con diversidad funcional</a:t>
            </a:r>
          </a:p>
        </p:txBody>
      </p:sp>
      <p:sp>
        <p:nvSpPr>
          <p:cNvPr id="8" name="Marcador de pie de página 7">
            <a:extLst>
              <a:ext uri="{FF2B5EF4-FFF2-40B4-BE49-F238E27FC236}">
                <a16:creationId xmlns:a16="http://schemas.microsoft.com/office/drawing/2014/main" id="{D964A9BE-7DA2-5D5B-F8E9-DBF3213C2F46}"/>
              </a:ext>
            </a:extLst>
          </p:cNvPr>
          <p:cNvSpPr>
            <a:spLocks noGrp="1"/>
          </p:cNvSpPr>
          <p:nvPr>
            <p:ph type="ftr" sz="quarter" idx="11"/>
          </p:nvPr>
        </p:nvSpPr>
        <p:spPr>
          <a:xfrm>
            <a:off x="9990067" y="6500981"/>
            <a:ext cx="1651070" cy="153888"/>
          </a:xfrm>
        </p:spPr>
        <p:txBody>
          <a:bodyPr wrap="square" anchor="ctr">
            <a:noAutofit/>
          </a:bodyPr>
          <a:lstStyle/>
          <a:p>
            <a:pPr rtl="0">
              <a:spcAft>
                <a:spcPts val="600"/>
              </a:spcAft>
            </a:pPr>
            <a:r>
              <a:rPr lang="es-ES" sz="1200" dirty="0"/>
              <a:t>Jessica Hernández Gómez</a:t>
            </a:r>
          </a:p>
        </p:txBody>
      </p:sp>
      <p:cxnSp>
        <p:nvCxnSpPr>
          <p:cNvPr id="11" name="Conector recto 10">
            <a:extLst>
              <a:ext uri="{FF2B5EF4-FFF2-40B4-BE49-F238E27FC236}">
                <a16:creationId xmlns:a16="http://schemas.microsoft.com/office/drawing/2014/main" id="{8EDEC9FE-1BB8-0A68-E621-EC58D11EC7A8}"/>
              </a:ext>
            </a:extLst>
          </p:cNvPr>
          <p:cNvCxnSpPr>
            <a:cxnSpLocks/>
          </p:cNvCxnSpPr>
          <p:nvPr/>
        </p:nvCxnSpPr>
        <p:spPr>
          <a:xfrm>
            <a:off x="5208182" y="3058434"/>
            <a:ext cx="0" cy="275439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45D5916F-5442-7CB4-C9B6-DAB3D5184F1D}"/>
              </a:ext>
            </a:extLst>
          </p:cNvPr>
          <p:cNvSpPr txBox="1">
            <a:spLocks/>
          </p:cNvSpPr>
          <p:nvPr/>
        </p:nvSpPr>
        <p:spPr>
          <a:xfrm>
            <a:off x="5524691" y="3790616"/>
            <a:ext cx="6356162" cy="1290025"/>
          </a:xfrm>
          <a:prstGeom prst="rect">
            <a:avLst/>
          </a:prstGeom>
          <a:noFill/>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200" dirty="0"/>
              <a:t>- Escena inicial dividida en 2 secciones</a:t>
            </a:r>
          </a:p>
          <a:p>
            <a:pPr marL="0" indent="0">
              <a:buFont typeface="Arial" panose="020B0604020202020204" pitchFamily="34" charset="0"/>
              <a:buNone/>
            </a:pPr>
            <a:r>
              <a:rPr lang="es-ES" sz="3200" dirty="0"/>
              <a:t>- Audio explicativo</a:t>
            </a:r>
          </a:p>
        </p:txBody>
      </p:sp>
      <p:pic>
        <p:nvPicPr>
          <p:cNvPr id="1026" name="Picture 2" descr="ANDROID ROBOT LOGO VECTOR DOWNLOAD (AI SVG) | HD ICON - RESOURCES FOR WEB  DESIGNERS | Aplicaciones android, Android, Tecnologia">
            <a:extLst>
              <a:ext uri="{FF2B5EF4-FFF2-40B4-BE49-F238E27FC236}">
                <a16:creationId xmlns:a16="http://schemas.microsoft.com/office/drawing/2014/main" id="{91B34B55-75D3-B0BB-3B35-1FAD08F36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8772" y="1041832"/>
            <a:ext cx="1892111" cy="1892111"/>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Imagen que contiene Icono&#10;&#10;Descripción generada automáticamente">
            <a:extLst>
              <a:ext uri="{FF2B5EF4-FFF2-40B4-BE49-F238E27FC236}">
                <a16:creationId xmlns:a16="http://schemas.microsoft.com/office/drawing/2014/main" id="{7C815000-DAF3-CAE0-A009-D276A5F9D1D7}"/>
              </a:ext>
            </a:extLst>
          </p:cNvPr>
          <p:cNvPicPr>
            <a:picLocks noChangeAspect="1"/>
          </p:cNvPicPr>
          <p:nvPr/>
        </p:nvPicPr>
        <p:blipFill rotWithShape="1">
          <a:blip r:embed="rId4"/>
          <a:srcRect l="7900" t="8132" r="8465" b="8465"/>
          <a:stretch/>
        </p:blipFill>
        <p:spPr>
          <a:xfrm>
            <a:off x="7144331" y="1062356"/>
            <a:ext cx="1731104" cy="1900396"/>
          </a:xfrm>
          <a:prstGeom prst="rect">
            <a:avLst/>
          </a:prstGeom>
        </p:spPr>
      </p:pic>
      <p:pic>
        <p:nvPicPr>
          <p:cNvPr id="22" name="Imagen 21" descr="Texto&#10;&#10;Descripción generada automáticamente">
            <a:extLst>
              <a:ext uri="{FF2B5EF4-FFF2-40B4-BE49-F238E27FC236}">
                <a16:creationId xmlns:a16="http://schemas.microsoft.com/office/drawing/2014/main" id="{1CFAB948-5905-D0D8-AFEA-00949B360670}"/>
              </a:ext>
            </a:extLst>
          </p:cNvPr>
          <p:cNvPicPr>
            <a:picLocks noChangeAspect="1"/>
          </p:cNvPicPr>
          <p:nvPr/>
        </p:nvPicPr>
        <p:blipFill>
          <a:blip r:embed="rId5"/>
          <a:stretch>
            <a:fillRect/>
          </a:stretch>
        </p:blipFill>
        <p:spPr>
          <a:xfrm>
            <a:off x="550861" y="3212242"/>
            <a:ext cx="4349817" cy="2446772"/>
          </a:xfrm>
          <a:prstGeom prst="rect">
            <a:avLst/>
          </a:prstGeom>
          <a:effectLst/>
        </p:spPr>
      </p:pic>
    </p:spTree>
    <p:extLst>
      <p:ext uri="{BB962C8B-B14F-4D97-AF65-F5344CB8AC3E}">
        <p14:creationId xmlns:p14="http://schemas.microsoft.com/office/powerpoint/2010/main" val="13525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867.tgt.Office_50301375_TF33713516_Win32_OJ112196127" id="{F9082FAB-B260-427D-84E8-28A2C83CAFF9}" vid="{CFEC27F7-7A35-4744-B58C-557A3196B8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www.w3.org/XML/1998/namespace"/>
    <ds:schemaRef ds:uri="230e9df3-be65-4c73-a93b-d1236ebd677e"/>
    <ds:schemaRef ds:uri="http://purl.org/dc/dcmitype/"/>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71af3243-3dd4-4a8d-8c0d-dd76da1f02a5"/>
    <ds:schemaRef ds:uri="http://purl.org/dc/terms/"/>
    <ds:schemaRef ds:uri="16c05727-aa75-4e4a-9b5f-8a80a1165891"/>
    <ds:schemaRef ds:uri="http://schemas.microsoft.com/sharepoint/v3"/>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1283</TotalTime>
  <Words>1602</Words>
  <Application>Microsoft Office PowerPoint</Application>
  <PresentationFormat>Panorámica</PresentationFormat>
  <Paragraphs>141</Paragraphs>
  <Slides>13</Slides>
  <Notes>13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Gill Sans MT</vt:lpstr>
      <vt:lpstr>Sitka Small</vt:lpstr>
      <vt:lpstr>Walbaum Display</vt:lpstr>
      <vt:lpstr>Wingdings</vt:lpstr>
      <vt:lpstr>3DFloatVTI</vt:lpstr>
      <vt:lpstr>DIV – Desarrollo de videojuego para personas con diversidad funcional</vt:lpstr>
      <vt:lpstr>Índice</vt:lpstr>
      <vt:lpstr>1- Introducción</vt:lpstr>
      <vt:lpstr>2- Marco teórico</vt:lpstr>
      <vt:lpstr>2- Marco teórico</vt:lpstr>
      <vt:lpstr>3- Objetivos</vt:lpstr>
      <vt:lpstr>4- Metodología</vt:lpstr>
      <vt:lpstr>5- Documento de diseño del videojuego</vt:lpstr>
      <vt:lpstr>6- Desarrollo</vt:lpstr>
      <vt:lpstr>6- Desarrollo – Ninja Run</vt:lpstr>
      <vt:lpstr>6- Desarrollo – Higher &amp; Lower</vt:lpstr>
      <vt:lpstr>7- Conclusiones</vt:lpstr>
      <vt:lpstr>DIV – Desarrollo de videojuego para personas con diversidad funcional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 – Desarrollo de videojuego para personas con diversidad funcional</dc:title>
  <dc:creator>Jéssica Hernández Gómez</dc:creator>
  <cp:lastModifiedBy>Jéssica Hernández Gómez</cp:lastModifiedBy>
  <cp:revision>19</cp:revision>
  <dcterms:created xsi:type="dcterms:W3CDTF">2022-09-01T19:17:52Z</dcterms:created>
  <dcterms:modified xsi:type="dcterms:W3CDTF">2022-09-11T20:03:18Z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